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67" r:id="rId3"/>
    <p:sldId id="285" r:id="rId4"/>
    <p:sldId id="286" r:id="rId5"/>
    <p:sldId id="287" r:id="rId6"/>
    <p:sldId id="288" r:id="rId7"/>
    <p:sldId id="284" r:id="rId8"/>
    <p:sldId id="283" r:id="rId9"/>
    <p:sldId id="289" r:id="rId10"/>
    <p:sldId id="290" r:id="rId11"/>
    <p:sldId id="291" r:id="rId12"/>
    <p:sldId id="293" r:id="rId13"/>
    <p:sldId id="292" r:id="rId14"/>
    <p:sldId id="294" r:id="rId15"/>
    <p:sldId id="295" r:id="rId16"/>
    <p:sldId id="281" r:id="rId17"/>
    <p:sldId id="296" r:id="rId18"/>
    <p:sldId id="297" r:id="rId19"/>
    <p:sldId id="298" r:id="rId20"/>
    <p:sldId id="299" r:id="rId21"/>
    <p:sldId id="300" r:id="rId22"/>
    <p:sldId id="301" r:id="rId23"/>
    <p:sldId id="282" r:id="rId24"/>
    <p:sldId id="312" r:id="rId25"/>
    <p:sldId id="302" r:id="rId26"/>
    <p:sldId id="303" r:id="rId27"/>
    <p:sldId id="315" r:id="rId28"/>
    <p:sldId id="304" r:id="rId29"/>
    <p:sldId id="316" r:id="rId30"/>
    <p:sldId id="306" r:id="rId31"/>
    <p:sldId id="307" r:id="rId32"/>
    <p:sldId id="308" r:id="rId33"/>
    <p:sldId id="309" r:id="rId34"/>
    <p:sldId id="310" r:id="rId35"/>
    <p:sldId id="305" r:id="rId36"/>
    <p:sldId id="314" r:id="rId37"/>
  </p:sldIdLst>
  <p:sldSz cx="12192000" cy="6858000"/>
  <p:notesSz cx="6858000" cy="9144000"/>
  <p:custDataLst>
    <p:tags r:id="rId38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3" autoAdjust="0"/>
    <p:restoredTop sz="94660"/>
  </p:normalViewPr>
  <p:slideViewPr>
    <p:cSldViewPr snapToGrid="0">
      <p:cViewPr varScale="1">
        <p:scale>
          <a:sx n="67" d="100"/>
          <a:sy n="67" d="100"/>
        </p:scale>
        <p:origin x="9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91CEF-2958-501E-3BE1-112A8128D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DE0255-F426-ECE2-7514-A38B1A780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43FD42-6ACD-7274-85AF-655DE231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D3BCAE-32D1-4A15-86AB-CCE84502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A45547-DA94-4554-FD72-A11492EC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31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02744-9778-F85D-EA53-068657BA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EE1464-FD41-B002-2A47-5FB4F52D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800200-8A56-232B-A4F9-36BAEB2D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95CEFF-7025-5381-A807-ED1C2C04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31E23C-F735-0971-1767-49C2B864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63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F29B89D-EB59-400F-E0D8-62AB95D9A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DD24276-2557-7A20-BE4C-A97D37065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CFE625-BFEB-C2A3-AA63-A191F58F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306E3F-7274-5DE2-01E8-744AA3EE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34789D-E064-8B3E-3F74-81512FD3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12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3443E-D3FF-6709-FA47-197FC52F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AD57AF-D857-8A20-F2DE-DEEC98649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84A2DE-9B46-61E6-7D2F-0A5EE0ED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1D621A-3E41-5CE1-84C4-E2F0D49A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8E0436-3914-6148-70AC-B1F8189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248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B3F05A-DB9D-7F58-BFD2-A973661D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BBEE0D-1E43-0CBC-5032-1A42C71CF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A6C9F-B2E3-1BDC-74EE-7A91772B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D31F0C-CDA4-B854-28B0-338F3F9F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0B2994-571B-478F-7A59-1474567A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44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39A55-628E-A128-20C6-1FCE09CD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8FE066-794D-BA93-98A4-1F8103C20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2322F8-AD0C-041B-5A03-CE3959D69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20512D-2517-0945-9A22-E84E8F56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C941B1-FAC2-43A1-C882-0E970E02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D5639E-7FF7-1D86-8F68-F8F9954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07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1DE1A1-81A4-9C82-10B7-5EA46E37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CFB6A-0274-8B31-E510-394301FA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C62A23-D15B-0230-0021-00039FD45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D43595A-3035-E822-529C-A95C4F87C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0CEB96-4D73-5E0B-C461-5808C8123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62CAEC7-DD9A-1B8C-DD95-FF1F171A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0B50C32-419E-909E-3A07-8DDD44E7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BD21E88-8FD3-B37D-B80A-6A480E05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6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6AF4BB-0FBF-DD0C-2765-976065F4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B8DC03-1EC3-5C2D-E115-1E23540E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2468ADA-F6C7-726E-FDF5-007E4E6D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FF9163-D81B-CCE5-FC2E-E592CCB3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73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62669-7F0F-747F-CF1A-A3FF52D6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9AEABB-A47C-FA6A-D2D8-06AB6C3C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2AFD39-83BA-7ED9-0912-CE559BE8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89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386E6-FDEF-F731-A9FB-12E7B6C0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6A015-B3B7-A33C-8CB9-D892D78B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A22548-267F-196E-F716-17515D5F0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9C07F2-B002-46AE-0846-4A375FD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E5474C-E082-D78E-5459-9EA9EE57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866C32-FA93-FD6D-177C-64EB99A7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F1B97-8660-F4D3-5295-3CBF9A09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E9FF4D8-9DA5-5582-DDD3-5A7E62938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39F50F-A337-4C6B-9206-D93EB9330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B463EAA-FE9F-0CF2-0C16-193A2C9F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18DEA82-C8E5-893D-2519-62727655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B84E83-76E1-8844-F8BD-A8A992A3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33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5311DE-12FE-61C1-393B-0352B586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DBE2E2-0095-6851-733C-37822CCD7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FEE82-96B2-4165-B49D-B92EF306C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6796E-F302-4B40-883A-B2A5B37A5282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80EB34-A7AE-B9E7-67D4-EAC0D60EC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631C4A-C28B-1BFA-8264-09D56B283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6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nl.no/statistikk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6.jpg"/><Relationship Id="rId5" Type="http://schemas.openxmlformats.org/officeDocument/2006/relationships/hyperlink" Target="https://snl.no/statistisk_signifikant" TargetMode="External"/><Relationship Id="rId4" Type="http://schemas.openxmlformats.org/officeDocument/2006/relationships/hyperlink" Target="https://snl.no/hypotesetesti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15.sv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Font, Grafikk, grafisk design, logo&#10;&#10;Automatisk generert beskrivelse">
            <a:extLst>
              <a:ext uri="{FF2B5EF4-FFF2-40B4-BE49-F238E27FC236}">
                <a16:creationId xmlns:a16="http://schemas.microsoft.com/office/drawing/2014/main" id="{F948A392-FF6B-3ED6-5FF8-0272ECE5C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7" y="15613"/>
            <a:ext cx="12192000" cy="6203462"/>
          </a:xfrm>
          <a:prstGeom prst="rect">
            <a:avLst/>
          </a:prstGeom>
        </p:spPr>
      </p:pic>
      <p:pic>
        <p:nvPicPr>
          <p:cNvPr id="2" name="Bilde 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759FDBDB-62B3-F493-9D4E-0DCBE63D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35" y="5941999"/>
            <a:ext cx="1731728" cy="5541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9EE80CD-6238-3644-57E8-B7E3C65A7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248" y="5919174"/>
            <a:ext cx="1830069" cy="618543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3506385-B9DF-90E0-5503-AA1ED6D59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68" y="6048455"/>
            <a:ext cx="2990923" cy="56256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23DF4A0-222E-12F1-A53D-EE5D0E40D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07" y="5787676"/>
            <a:ext cx="2188213" cy="8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 en hypotese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-3543300" y="7579618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Lag en hypotese ut i fra sitatene du leste på forrige side. 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496747"/>
            <a:ext cx="762771" cy="1361253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3" y="4802743"/>
            <a:ext cx="879619" cy="2061607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41165" y="5453877"/>
            <a:ext cx="762771" cy="1404123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2381" y="4789582"/>
            <a:ext cx="879619" cy="2093818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55598" y="1115132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Fordi det kan være mange hypoteser vil vi at hypotesen skal handle om hvordan litt fysisk aktivitet i løpet av en skoletime kan påvirke disse tingene: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Læring, humør og/eller fokus.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0E949AB-4D87-0AC8-CE83-77D58E008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476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 en hypotese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-2678114" y="7444683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Skriv ned hypotesene og la dem være synlig i klasserommet, f.eks. ved å henge dem opp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4706245"/>
            <a:ext cx="1205725" cy="2151755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125913"/>
            <a:ext cx="1168400" cy="2738438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498212" y="4638481"/>
            <a:ext cx="1205724" cy="2219519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9736" y="4232198"/>
            <a:ext cx="1168400" cy="278122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898898" y="-93717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Fordi det kan være mange hypoteser vil vi at hypotesen skal handle om hvordan litt fysisk aktivitet i løpet av en skoletime kan påvirke disse tingene: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4221937" y="15271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Læring, humør og/eller fokus.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6BC1A489-DB77-B12B-F598-6F4C40CFAB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6F79EF5-CE9F-D750-BEAE-E1B87A9FAC23}"/>
              </a:ext>
            </a:extLst>
          </p:cNvPr>
          <p:cNvSpPr txBox="1"/>
          <p:nvPr/>
        </p:nvSpPr>
        <p:spPr>
          <a:xfrm>
            <a:off x="1956575" y="7146078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Skriv ned hypotesene og la dem være synlig i klasserommet, f.eks. ved å henge dem opp.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78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 en hypotese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736600" y="1588616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Skriv ned hypotesene og la dem være synlig i klasserommet, f.eks. ved å henge dem opp.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3693258"/>
            <a:ext cx="1773347" cy="3164742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9875" y="3183765"/>
            <a:ext cx="1567674" cy="3674235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654142" y="3429000"/>
            <a:ext cx="1937636" cy="3566837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1523" y="3025656"/>
            <a:ext cx="1676400" cy="3990451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898898" y="-93717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Fordi det kan være mange hypoteser vil vi at hypotesen skal handle om hvordan litt fysisk aktivitet i løpet av en skoletime kan påvirke disse tingene: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-4629963" y="1624657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Læring, humør og/eller fokus.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64B54836-EE9C-9ACC-9486-0986B91BA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3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 hypotesen med eksperimenter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3389311" y="15779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denne delen skal vi teste ut hypotesen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248536" y="-91566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kan være mange måter å gjøre det på, men for å gjøre jobben litt enklere har vi laget et ferdig oppsett som skal gjøres av alle i klassen.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Dere vil få et skjema som dere skal fylle ut hver skoletime i løpet av en hel skoleuke. Det ser slik ut: 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28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 hypotesen med eksperimenter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13244511" y="15779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denne delen skal vi teste ut hypotesen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496747"/>
            <a:ext cx="762771" cy="1361253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3" y="4802743"/>
            <a:ext cx="879619" cy="2061607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744200" y="5091301"/>
            <a:ext cx="959736" cy="17667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2381" y="4789582"/>
            <a:ext cx="879619" cy="2093818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68299" y="1162475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kan være mange måter å gjøre det på, men for å gjøre jobben litt enklere har vi laget et ferdig oppsett som skal gjøres av alle i klassen.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Dere vil få et skjema som dere skal fylle ut hver skoletime i løpet av en hel skoleuke. Det ser slik ut: 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3063DEAB-C31C-6689-A936-5B805F5BD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420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 hypotesen med eksperimenter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13244511" y="15779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denne delen skal vi teste ut hypotesen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674" y="4425225"/>
            <a:ext cx="1408925" cy="2514389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8476" y="4126887"/>
            <a:ext cx="1224036" cy="2868834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426700" y="4506840"/>
            <a:ext cx="1277236" cy="235116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0163" y="3641959"/>
            <a:ext cx="1408925" cy="335376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68299" y="-930421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kan være mange måter å gjøre det på, men for å gjøre jobben litt enklere har vi laget et ferdig oppsett som skal gjøres av alle i klassen.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368299" y="129669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Dere vil få et skjema som dere skal fylle ut hver skoletime i løpet av en hel skoleuke. Det ser slik ut: 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34242D39-DD8F-2AF8-45A9-5602BCD1B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84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1928" y="323850"/>
            <a:ext cx="9770343" cy="62103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038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1928" y="323850"/>
            <a:ext cx="9770343" cy="6210300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34F0BC1-5E0E-39CD-D1DD-6019392C67DB}"/>
              </a:ext>
            </a:extLst>
          </p:cNvPr>
          <p:cNvSpPr/>
          <p:nvPr/>
        </p:nvSpPr>
        <p:spPr>
          <a:xfrm>
            <a:off x="1121928" y="323850"/>
            <a:ext cx="1037072" cy="5524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EB4F8085-B68D-DA1C-439C-9FBB615C71CD}"/>
              </a:ext>
            </a:extLst>
          </p:cNvPr>
          <p:cNvCxnSpPr>
            <a:cxnSpLocks/>
          </p:cNvCxnSpPr>
          <p:nvPr/>
        </p:nvCxnSpPr>
        <p:spPr>
          <a:xfrm>
            <a:off x="2159000" y="647700"/>
            <a:ext cx="1037072" cy="317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6E8F2-8868-8CF7-18E9-C08D5E6D8454}"/>
              </a:ext>
            </a:extLst>
          </p:cNvPr>
          <p:cNvSpPr txBox="1"/>
          <p:nvPr/>
        </p:nvSpPr>
        <p:spPr>
          <a:xfrm>
            <a:off x="3196072" y="838200"/>
            <a:ext cx="55813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Dere får et slikt skjema for hver dag. Dette er for mandag.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52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428" y="323850"/>
            <a:ext cx="9770343" cy="6210300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34F0BC1-5E0E-39CD-D1DD-6019392C67DB}"/>
              </a:ext>
            </a:extLst>
          </p:cNvPr>
          <p:cNvSpPr/>
          <p:nvPr/>
        </p:nvSpPr>
        <p:spPr>
          <a:xfrm>
            <a:off x="1109228" y="715149"/>
            <a:ext cx="968758" cy="966232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EB4F8085-B68D-DA1C-439C-9FBB615C71CD}"/>
              </a:ext>
            </a:extLst>
          </p:cNvPr>
          <p:cNvCxnSpPr>
            <a:cxnSpLocks/>
          </p:cNvCxnSpPr>
          <p:nvPr/>
        </p:nvCxnSpPr>
        <p:spPr>
          <a:xfrm>
            <a:off x="2077986" y="1196380"/>
            <a:ext cx="1143941" cy="2103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6E8F2-8868-8CF7-18E9-C08D5E6D8454}"/>
              </a:ext>
            </a:extLst>
          </p:cNvPr>
          <p:cNvSpPr txBox="1"/>
          <p:nvPr/>
        </p:nvSpPr>
        <p:spPr>
          <a:xfrm>
            <a:off x="3221927" y="1196380"/>
            <a:ext cx="48513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Her skriver dere hvilket fag dere har denne timen.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20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428" y="323850"/>
            <a:ext cx="9770343" cy="6210300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34F0BC1-5E0E-39CD-D1DD-6019392C67DB}"/>
              </a:ext>
            </a:extLst>
          </p:cNvPr>
          <p:cNvSpPr/>
          <p:nvPr/>
        </p:nvSpPr>
        <p:spPr>
          <a:xfrm>
            <a:off x="1861320" y="673100"/>
            <a:ext cx="2545580" cy="123189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EB4F8085-B68D-DA1C-439C-9FBB615C71CD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4406900" y="1289050"/>
            <a:ext cx="1120564" cy="2496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6E8F2-8868-8CF7-18E9-C08D5E6D8454}"/>
              </a:ext>
            </a:extLst>
          </p:cNvPr>
          <p:cNvSpPr txBox="1"/>
          <p:nvPr/>
        </p:nvSpPr>
        <p:spPr>
          <a:xfrm>
            <a:off x="5527464" y="572015"/>
            <a:ext cx="5036313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Bestem sammen i klassen tre aktiviteter dere har lyst til å velge mellom. Læreren fyller inn riktig aktiviteter for deres klasse før dere får utdelt skjemaene. Hver aktivitet må ta ca. 4 minutter.</a:t>
            </a:r>
          </a:p>
          <a:p>
            <a:br>
              <a:rPr lang="nb-NO" dirty="0"/>
            </a:br>
            <a:r>
              <a:rPr lang="nb-NO" dirty="0"/>
              <a:t>For hver time ringer du rundt hvilken aktivitet du har valgt den timen. Det er lov til å bytte på.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99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2D4C9F-AA08-B91D-334A-AED7C10F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5" y="609600"/>
            <a:ext cx="5816361" cy="1330839"/>
          </a:xfrm>
        </p:spPr>
        <p:txBody>
          <a:bodyPr>
            <a:normAutofit/>
          </a:bodyPr>
          <a:lstStyle/>
          <a:p>
            <a:r>
              <a:rPr lang="nb-NO" dirty="0"/>
              <a:t>Forskerspire - læreplanmål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87363E6D-C67E-6AC9-EEFC-1BB5C2EDF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2881121"/>
            <a:ext cx="4029075" cy="1520975"/>
          </a:xfrm>
          <a:prstGeom prst="rect">
            <a:avLst/>
          </a:prstGeom>
        </p:spPr>
      </p:pic>
      <p:pic>
        <p:nvPicPr>
          <p:cNvPr id="7" name="Cathrine - Forskerspire">
            <a:hlinkClick r:id="" action="ppaction://media"/>
            <a:extLst>
              <a:ext uri="{FF2B5EF4-FFF2-40B4-BE49-F238E27FC236}">
                <a16:creationId xmlns:a16="http://schemas.microsoft.com/office/drawing/2014/main" id="{C175550C-AC1A-7643-07E5-A893D70EF78D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22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50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428" y="323850"/>
            <a:ext cx="9770343" cy="6210300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34F0BC1-5E0E-39CD-D1DD-6019392C67DB}"/>
              </a:ext>
            </a:extLst>
          </p:cNvPr>
          <p:cNvSpPr/>
          <p:nvPr/>
        </p:nvSpPr>
        <p:spPr>
          <a:xfrm>
            <a:off x="4281750" y="850900"/>
            <a:ext cx="1712650" cy="105409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EB4F8085-B68D-DA1C-439C-9FBB615C71CD}"/>
              </a:ext>
            </a:extLst>
          </p:cNvPr>
          <p:cNvCxnSpPr>
            <a:cxnSpLocks/>
          </p:cNvCxnSpPr>
          <p:nvPr/>
        </p:nvCxnSpPr>
        <p:spPr>
          <a:xfrm>
            <a:off x="5994400" y="1377949"/>
            <a:ext cx="1093141" cy="1846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6E8F2-8868-8CF7-18E9-C08D5E6D8454}"/>
              </a:ext>
            </a:extLst>
          </p:cNvPr>
          <p:cNvSpPr txBox="1"/>
          <p:nvPr/>
        </p:nvSpPr>
        <p:spPr>
          <a:xfrm>
            <a:off x="7087541" y="962450"/>
            <a:ext cx="503631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Ring rundt om dere gjennomførte aktiviteten før, under eller på slutten av timen. Prøv oftest å få det til i midten av timen for å enklere se om ble noe forskjell på humør og fokus.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6BEABBF-A74E-6FFC-B798-84784C6A7BDC}"/>
              </a:ext>
            </a:extLst>
          </p:cNvPr>
          <p:cNvSpPr/>
          <p:nvPr/>
        </p:nvSpPr>
        <p:spPr>
          <a:xfrm>
            <a:off x="12581371" y="2848332"/>
            <a:ext cx="1852942" cy="120032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908231F2-125F-4F00-A756-CE7F70770C1A}"/>
              </a:ext>
            </a:extLst>
          </p:cNvPr>
          <p:cNvCxnSpPr>
            <a:cxnSpLocks/>
          </p:cNvCxnSpPr>
          <p:nvPr/>
        </p:nvCxnSpPr>
        <p:spPr>
          <a:xfrm>
            <a:off x="13520542" y="4048661"/>
            <a:ext cx="0" cy="9121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8088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428" y="323850"/>
            <a:ext cx="9770343" cy="6210300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34F0BC1-5E0E-39CD-D1DD-6019392C67DB}"/>
              </a:ext>
            </a:extLst>
          </p:cNvPr>
          <p:cNvSpPr/>
          <p:nvPr/>
        </p:nvSpPr>
        <p:spPr>
          <a:xfrm>
            <a:off x="5792458" y="736600"/>
            <a:ext cx="1852942" cy="120032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EB4F8085-B68D-DA1C-439C-9FBB615C71CD}"/>
              </a:ext>
            </a:extLst>
          </p:cNvPr>
          <p:cNvCxnSpPr>
            <a:cxnSpLocks/>
          </p:cNvCxnSpPr>
          <p:nvPr/>
        </p:nvCxnSpPr>
        <p:spPr>
          <a:xfrm>
            <a:off x="6743108" y="1936929"/>
            <a:ext cx="0" cy="8906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6E8F2-8868-8CF7-18E9-C08D5E6D8454}"/>
              </a:ext>
            </a:extLst>
          </p:cNvPr>
          <p:cNvSpPr txBox="1"/>
          <p:nvPr/>
        </p:nvSpPr>
        <p:spPr>
          <a:xfrm>
            <a:off x="4881615" y="2827543"/>
            <a:ext cx="5036313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Før dere gjennomfører aktiviteten skal dere sette karakter på deres eget humør og fokus på skala fra 1-6. </a:t>
            </a:r>
          </a:p>
          <a:p>
            <a:endParaRPr lang="nb-NO" dirty="0"/>
          </a:p>
          <a:p>
            <a:r>
              <a:rPr lang="nb-NO" dirty="0"/>
              <a:t>Etter aktiviteten (helst en liten stund etterpå, slik at dere kjenner på om det er noen forskjell) setter dere karakter igjen for å se om noe har endret seg.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232B30-A9F0-A567-924A-E96332F0A894}"/>
              </a:ext>
            </a:extLst>
          </p:cNvPr>
          <p:cNvSpPr/>
          <p:nvPr/>
        </p:nvSpPr>
        <p:spPr>
          <a:xfrm>
            <a:off x="7399771" y="717729"/>
            <a:ext cx="1852942" cy="120032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A65450C1-68FD-CCC5-1CFA-95CA15C4A807}"/>
              </a:ext>
            </a:extLst>
          </p:cNvPr>
          <p:cNvCxnSpPr>
            <a:cxnSpLocks/>
          </p:cNvCxnSpPr>
          <p:nvPr/>
        </p:nvCxnSpPr>
        <p:spPr>
          <a:xfrm>
            <a:off x="8203608" y="1915420"/>
            <a:ext cx="0" cy="9121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4822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0F2-1D6D-76C1-8F23-16DFF90F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428" y="323850"/>
            <a:ext cx="9770343" cy="621030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6E8F2-8868-8CF7-18E9-C08D5E6D8454}"/>
              </a:ext>
            </a:extLst>
          </p:cNvPr>
          <p:cNvSpPr txBox="1"/>
          <p:nvPr/>
        </p:nvSpPr>
        <p:spPr>
          <a:xfrm>
            <a:off x="5618215" y="2911256"/>
            <a:ext cx="503631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Her kan dere skrive en kommentar som sier noe om hvorfor det ble som det ble.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232B30-A9F0-A567-924A-E96332F0A894}"/>
              </a:ext>
            </a:extLst>
          </p:cNvPr>
          <p:cNvSpPr/>
          <p:nvPr/>
        </p:nvSpPr>
        <p:spPr>
          <a:xfrm>
            <a:off x="9105899" y="715091"/>
            <a:ext cx="1852942" cy="120032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A65450C1-68FD-CCC5-1CFA-95CA15C4A807}"/>
              </a:ext>
            </a:extLst>
          </p:cNvPr>
          <p:cNvCxnSpPr>
            <a:cxnSpLocks/>
          </p:cNvCxnSpPr>
          <p:nvPr/>
        </p:nvCxnSpPr>
        <p:spPr>
          <a:xfrm flipH="1">
            <a:off x="9004300" y="1826520"/>
            <a:ext cx="545508" cy="10010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7874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C1745DC-1162-7360-9A99-EF16B70BE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48837" y="-1061157"/>
            <a:ext cx="5955562" cy="945095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8B56FFA-7D94-5176-1686-3DEC8481C5F6}"/>
              </a:ext>
            </a:extLst>
          </p:cNvPr>
          <p:cNvSpPr txBox="1"/>
          <p:nvPr/>
        </p:nvSpPr>
        <p:spPr>
          <a:xfrm>
            <a:off x="2889087" y="215899"/>
            <a:ext cx="6413825" cy="3683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Her ser dere et forslag på hvordan et ferdig utfylt skjema kan se ut: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3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blue text with rainbow colored waves&#10;&#10;Description automatically generated">
            <a:extLst>
              <a:ext uri="{FF2B5EF4-FFF2-40B4-BE49-F238E27FC236}">
                <a16:creationId xmlns:a16="http://schemas.microsoft.com/office/drawing/2014/main" id="{D6552903-6C41-099B-4FFA-9C89CC5F8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" y="929897"/>
            <a:ext cx="12132381" cy="617312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67AF8-22F3-121B-CC80-40D43A3C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00" y="2563379"/>
            <a:ext cx="10799618" cy="1962439"/>
          </a:xfrm>
        </p:spPr>
        <p:txBody>
          <a:bodyPr>
            <a:noAutofit/>
          </a:bodyPr>
          <a:lstStyle/>
          <a:p>
            <a:pPr algn="ctr"/>
            <a:r>
              <a:rPr lang="nb-NO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Lykke til med eksperimentet!</a:t>
            </a:r>
            <a:endParaRPr lang="en-GB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59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222625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2919411" y="15525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denne delen skal vi sammenfatte alle resultatene.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248536" y="-91566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kan være mange måter å gjøre det på, men for å gjøre jobben litt enklere har vi laget et ferdig oppsett som skal gjøres av alle i klassen.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Dere vil få et skjema som dere skal fylle ut hver skoletime i løpet av en hel skoleuke. Det ser slik ut: 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C235DEB-B3D2-476D-2979-48D6A586CD0C}"/>
              </a:ext>
            </a:extLst>
          </p:cNvPr>
          <p:cNvSpPr txBox="1"/>
          <p:nvPr/>
        </p:nvSpPr>
        <p:spPr>
          <a:xfrm>
            <a:off x="-2351089" y="7181850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gjør vi i et </a:t>
            </a:r>
            <a:r>
              <a:rPr lang="nb-NO" sz="2400" dirty="0" err="1"/>
              <a:t>Excelskjema</a:t>
            </a:r>
            <a:r>
              <a:rPr lang="nb-NO" sz="2400" dirty="0"/>
              <a:t> som er ferdig laget, et for hver dag. Hver enkelt elev gjør dette hver for seg.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732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222625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5549899" y="770348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denne delen skal vi sammenfatte alle resultatene.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496747"/>
            <a:ext cx="762771" cy="1361253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3" y="4802743"/>
            <a:ext cx="879619" cy="2061607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693065" y="4997170"/>
            <a:ext cx="1010870" cy="1860829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2317" y="4527550"/>
            <a:ext cx="981697" cy="23368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623072" y="1339897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gjør vi i et </a:t>
            </a:r>
            <a:r>
              <a:rPr lang="nb-NO" sz="2400" dirty="0" err="1"/>
              <a:t>Excelskjema</a:t>
            </a:r>
            <a:r>
              <a:rPr lang="nb-NO" sz="2400" dirty="0"/>
              <a:t> som er ferdig laget, et for hver dag. Hver enkelt elev gjør dette hver for seg.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Dere vil få et skjema som dere skal fylle ut hver skoletime i løpet av en hel skoleuke. Det ser slik ut: 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5FD5B3F3-B41D-9F01-E8F6-A6E92B259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84" y="151952"/>
            <a:ext cx="10664630" cy="6554095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C68FCB5D-7947-1347-6E47-B43DD9FBB4DD}"/>
              </a:ext>
            </a:extLst>
          </p:cNvPr>
          <p:cNvSpPr/>
          <p:nvPr/>
        </p:nvSpPr>
        <p:spPr>
          <a:xfrm>
            <a:off x="1372392" y="6285429"/>
            <a:ext cx="879619" cy="4237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AA0A2B98-3BE9-88CC-E9FA-5A6D35D4E983}"/>
              </a:ext>
            </a:extLst>
          </p:cNvPr>
          <p:cNvCxnSpPr>
            <a:stCxn id="16" idx="7"/>
          </p:cNvCxnSpPr>
          <p:nvPr/>
        </p:nvCxnSpPr>
        <p:spPr>
          <a:xfrm flipV="1">
            <a:off x="2123194" y="5695950"/>
            <a:ext cx="515742" cy="6515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20">
            <a:extLst>
              <a:ext uri="{FF2B5EF4-FFF2-40B4-BE49-F238E27FC236}">
                <a16:creationId xmlns:a16="http://schemas.microsoft.com/office/drawing/2014/main" id="{AD782B70-2ACC-43DA-5542-7A86AB19A5BE}"/>
              </a:ext>
            </a:extLst>
          </p:cNvPr>
          <p:cNvSpPr txBox="1"/>
          <p:nvPr/>
        </p:nvSpPr>
        <p:spPr>
          <a:xfrm>
            <a:off x="2144811" y="4204747"/>
            <a:ext cx="4829517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Regnearket har en flik med timeplan for hver ukedag. Fyll inn timeplanene og resultatene for aktivitetene for hver time og for hver dag. Fargelegg feltene for når i timen du utførte aktiviteten ved å bruke malingsbøtta.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3CC9B9-4FB9-9FC2-98C2-1D8D64741027}"/>
              </a:ext>
            </a:extLst>
          </p:cNvPr>
          <p:cNvSpPr/>
          <p:nvPr/>
        </p:nvSpPr>
        <p:spPr>
          <a:xfrm>
            <a:off x="2840691" y="997295"/>
            <a:ext cx="463462" cy="4921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143DDF-0DD7-D10B-BB7C-D9F23B08384C}"/>
              </a:ext>
            </a:extLst>
          </p:cNvPr>
          <p:cNvSpPr/>
          <p:nvPr/>
        </p:nvSpPr>
        <p:spPr>
          <a:xfrm>
            <a:off x="7087383" y="2751992"/>
            <a:ext cx="463462" cy="32443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428B00-F06D-13C8-78F9-AC26ECF78D47}"/>
              </a:ext>
            </a:extLst>
          </p:cNvPr>
          <p:cNvSpPr/>
          <p:nvPr/>
        </p:nvSpPr>
        <p:spPr>
          <a:xfrm>
            <a:off x="8381901" y="2733264"/>
            <a:ext cx="463462" cy="32443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0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914166-B341-A6CF-67A5-F6AEF175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85D9FD-1350-B8FB-5B22-5C09C802C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C1E2924-751E-1CF4-AFF2-161EFB3B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2" y="303399"/>
            <a:ext cx="6790304" cy="636683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65B4AD0-6F33-8DF9-D233-E5C9E6976586}"/>
              </a:ext>
            </a:extLst>
          </p:cNvPr>
          <p:cNvSpPr txBox="1"/>
          <p:nvPr/>
        </p:nvSpPr>
        <p:spPr>
          <a:xfrm>
            <a:off x="5984258" y="4590460"/>
            <a:ext cx="606742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Til slutt kan du se hvordan resultatene ble tilsammen. Det er disse tallene som skal føres inn i Excel-filen til læreren. Hvordan ser resultatene ut? Hva kan du lese ut i fra disse?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FCB0FA1B-E1EC-E5D0-CF59-32385CF52120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5667436" y="5694803"/>
            <a:ext cx="1236394" cy="627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99693AC-7722-CA41-C899-E65C36B74EF2}"/>
              </a:ext>
            </a:extLst>
          </p:cNvPr>
          <p:cNvSpPr/>
          <p:nvPr/>
        </p:nvSpPr>
        <p:spPr>
          <a:xfrm>
            <a:off x="4637130" y="6259806"/>
            <a:ext cx="1207079" cy="4237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18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222625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5549899" y="770348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denne delen skal vi sammenfatte alle resultatene.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4411605"/>
            <a:ext cx="1370825" cy="2446396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3" y="3840283"/>
            <a:ext cx="1290269" cy="3024068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172700" y="4039272"/>
            <a:ext cx="1531235" cy="2818727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1681" y="3429000"/>
            <a:ext cx="1531234" cy="36449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736600" y="-519232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Det gjør vi i et </a:t>
            </a:r>
            <a:r>
              <a:rPr lang="nb-NO" sz="2400" dirty="0" err="1"/>
              <a:t>Excelskjema</a:t>
            </a:r>
            <a:r>
              <a:rPr lang="nb-NO" sz="2400" dirty="0"/>
              <a:t> som er ferdig laget. Hver enkelt elev gjør dette hver for seg.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368299" y="1193035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Til slutt skal dere føre alle resultatene inn i et samlet skjema som dere gjør felles i klassen.</a:t>
            </a:r>
          </a:p>
          <a:p>
            <a:pPr algn="ctr"/>
            <a:r>
              <a:rPr lang="nb-NO" sz="2400" dirty="0"/>
              <a:t>Da vil dere se resultatene for en samlet klasse.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83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98FC7A-F076-770D-FC62-8C74A2B2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E13D50-8205-EC5C-D486-E70645858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52C5EB-633C-4E81-7009-9017B39D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575" y="8731"/>
            <a:ext cx="6344013" cy="42124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88F9366-5F50-F091-60F1-DEC2B4003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94" y="4221156"/>
            <a:ext cx="7935973" cy="25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6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B15B9-2DBE-D3E3-FDD0-1E866AFA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forske på et problem?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45818EE-261A-12D3-AFE9-6C761424F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8730" y="1795807"/>
            <a:ext cx="7674539" cy="4351338"/>
          </a:xfr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77AFB7E7-23F4-9F42-D79A-AF76657E2881}"/>
              </a:ext>
            </a:extLst>
          </p:cNvPr>
          <p:cNvSpPr txBox="1"/>
          <p:nvPr/>
        </p:nvSpPr>
        <p:spPr>
          <a:xfrm>
            <a:off x="7295322" y="6427113"/>
            <a:ext cx="50136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Hentet fra: https://ndla.no/nb/subject:1:f2e831f5-2365-4ac8-bfce-4fc38323d91b/topic:7:c8fff77a-ffe5-46ff-8aa7-41ddd44a2226/resource:1:172940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952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62286" y="3209900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Sjekk om hypotesen deres kan bekreftes eller ikke.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368299" y="1289272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I denne delen skal hver gruppe sjekke om hypotesen kan bekreftes eller ikke.</a:t>
            </a:r>
            <a:br>
              <a:rPr lang="nb-NO" sz="2400" dirty="0"/>
            </a:br>
            <a:r>
              <a:rPr lang="nb-NO" sz="2400" dirty="0"/>
              <a:t>Sjekk gruppens hypotese opp mot resultatene dere har funnet for klassen.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9F5B901-F9B7-D46B-DAAA-36F48F973610}"/>
              </a:ext>
            </a:extLst>
          </p:cNvPr>
          <p:cNvSpPr txBox="1"/>
          <p:nvPr/>
        </p:nvSpPr>
        <p:spPr>
          <a:xfrm>
            <a:off x="-51575" y="7477329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Hver gruppe presenterer for resten av klassen om hvorfor de mener hypotesen kan bekreftes eller ikke bekreftes, med begrunnelse.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3C24597-FED6-4DCA-9AFE-D65AF4F37D65}"/>
              </a:ext>
            </a:extLst>
          </p:cNvPr>
          <p:cNvSpPr txBox="1"/>
          <p:nvPr/>
        </p:nvSpPr>
        <p:spPr>
          <a:xfrm>
            <a:off x="3682225" y="-81569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Hver gruppe presenterer for resten av klassen om hvorfor de mener hypotesen kan bekreftes eller ikke bekreftes, med begrunnelse.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84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62286" y="3209900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Sjekk om hypotesen deres kan bekreftes eller ikke.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2222499" y="727595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Hver gruppe presenterer for resten av klassen om hvorfor de mener hypotesen kan bekreftes eller ikke bekreftes, med begrunnelse.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574" y="5067131"/>
            <a:ext cx="998153" cy="1781319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1473" y="4551373"/>
            <a:ext cx="982796" cy="2303428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851795" y="5067131"/>
            <a:ext cx="967677" cy="1781319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39860" y="4570421"/>
            <a:ext cx="967677" cy="230342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55599" y="1144715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Hver gruppe presenterer for resten av klassen om hvorfor de mener hypotesen kan bekreftes eller ikke bekreftes, med begrunnelse.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45FEBE2-D0A8-5D4D-DFA1-0D81D384F978}"/>
              </a:ext>
            </a:extLst>
          </p:cNvPr>
          <p:cNvSpPr txBox="1"/>
          <p:nvPr/>
        </p:nvSpPr>
        <p:spPr>
          <a:xfrm>
            <a:off x="-1509714" y="-820918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Følg med på presentasjonene om det finnes noen fellestrekk mellom presentasjonene og begrunnelsene.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93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62286" y="3209900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Sjekk om hypotesen deres kan bekreftes eller ikke.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2222499" y="727595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Hver gruppe presenterer for resten av klassen om hvorfor de mener hypotesen kan bekreftes eller ikke bekreftes, med begrunnelse.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574" y="4418295"/>
            <a:ext cx="1361726" cy="2430156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1474" y="3712360"/>
            <a:ext cx="1340775" cy="3142441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490850" y="4542329"/>
            <a:ext cx="1320149" cy="2430156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78917" y="3855442"/>
            <a:ext cx="1320149" cy="314244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183591" y="-821448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Følg med på presentasjonene om det finnes noen fellestrekk mellom presentasjonene og begrunnelsene.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530574" y="1229682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Følg med på presentasjonene om det finnes noen fellestrekk mellom presentasjonene og begrunnelsene.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87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62286" y="3209900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Teori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368299" y="1289272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Når dere har sett på om flere hadde liknende hypoteser som kunne bekreftes ut i fra liknende argumenter kan dere prøve å lage en teori.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248536" y="-91566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0" i="0" dirty="0">
                <a:effectLst/>
              </a:rPr>
              <a:t>En teori er altså ingen gjetning, men noe som er underbygget av ulike eksperimenter over lang tid – noe som verdens forskere stort sett er enige om.</a:t>
            </a:r>
            <a:endParaRPr lang="nb-NO" sz="2400" dirty="0"/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87293F9-E49E-1F60-6869-E5D2783F9EAC}"/>
              </a:ext>
            </a:extLst>
          </p:cNvPr>
          <p:cNvSpPr txBox="1"/>
          <p:nvPr/>
        </p:nvSpPr>
        <p:spPr>
          <a:xfrm>
            <a:off x="634999" y="7253595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0" i="0" dirty="0">
                <a:effectLst/>
              </a:rPr>
              <a:t>En teori er ikke en hypotese, men noe som er underbygget av ulike eksperimenter over lang tid </a:t>
            </a:r>
            <a:r>
              <a:rPr lang="nb-NO" sz="2400" dirty="0"/>
              <a:t>og </a:t>
            </a:r>
            <a:r>
              <a:rPr lang="nb-NO" sz="2400" b="0" i="0" dirty="0">
                <a:effectLst/>
              </a:rPr>
              <a:t>noe som de fleste som har forsket på samme tema </a:t>
            </a:r>
            <a:r>
              <a:rPr lang="nb-NO" sz="2400" dirty="0"/>
              <a:t>e</a:t>
            </a:r>
            <a:r>
              <a:rPr lang="nb-NO" sz="2400" b="0" i="0" dirty="0">
                <a:effectLst/>
              </a:rPr>
              <a:t>r enige om.</a:t>
            </a:r>
            <a:endParaRPr lang="nb-NO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00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62286" y="3209900"/>
            <a:ext cx="6067425" cy="2952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Teori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1028700" y="7156450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Når dere har sett på om flere hadde liknende hypoteser som kunne bekreftes ut i fra liknende argumenter kan dere prøve å lage en teori.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39639"/>
            <a:ext cx="12700" cy="11829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355599" y="1059417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0" i="0" dirty="0">
                <a:effectLst/>
              </a:rPr>
              <a:t>En teori er ikke en hypotese, men noe som er underbygget av ulike eksperimenter over lang tid </a:t>
            </a:r>
            <a:r>
              <a:rPr lang="nb-NO" sz="2400" dirty="0"/>
              <a:t>og </a:t>
            </a:r>
            <a:r>
              <a:rPr lang="nb-NO" sz="2400" b="0" i="0" dirty="0">
                <a:effectLst/>
              </a:rPr>
              <a:t>noe som de fleste som har forsket på samme tema </a:t>
            </a:r>
            <a:r>
              <a:rPr lang="nb-NO" sz="2400" dirty="0"/>
              <a:t>e</a:t>
            </a:r>
            <a:r>
              <a:rPr lang="nb-NO" sz="2400" b="0" i="0" dirty="0">
                <a:effectLst/>
              </a:rPr>
              <a:t>r enige om.</a:t>
            </a:r>
            <a:endParaRPr lang="nb-NO" sz="24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Dere vil få et skjema som dere skal fylle ut hver skoletime i løpet av en hel skoleuke. Det ser slik ut: </a:t>
            </a:r>
          </a:p>
        </p:txBody>
      </p:sp>
      <p:pic>
        <p:nvPicPr>
          <p:cNvPr id="2" name="Bilde 1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02769B45-0999-7D30-591D-1014CC71B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053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3A2B68-3D21-3C3D-435D-7B30CF2A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84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Flere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spørsmål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B1934B-D0C6-0DB2-318E-3B8779E1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569"/>
            <a:ext cx="5562600" cy="393551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/>
              <a:t>Nå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dere</a:t>
            </a:r>
            <a:r>
              <a:rPr lang="en-US" sz="2400" dirty="0"/>
              <a:t> </a:t>
            </a:r>
            <a:r>
              <a:rPr lang="en-US" sz="2400" dirty="0" err="1"/>
              <a:t>resultater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forskningen</a:t>
            </a:r>
            <a:r>
              <a:rPr lang="en-US" sz="2400" dirty="0"/>
              <a:t> </a:t>
            </a:r>
            <a:r>
              <a:rPr lang="en-US" sz="2400" dirty="0" err="1"/>
              <a:t>deres</a:t>
            </a:r>
            <a:r>
              <a:rPr lang="en-US" sz="2400" dirty="0"/>
              <a:t>. Her er </a:t>
            </a:r>
            <a:r>
              <a:rPr lang="en-US" sz="2400" dirty="0" err="1"/>
              <a:t>flere</a:t>
            </a:r>
            <a:r>
              <a:rPr lang="en-US" sz="2400" dirty="0"/>
              <a:t> </a:t>
            </a:r>
            <a:r>
              <a:rPr lang="en-US" sz="2400" dirty="0" err="1"/>
              <a:t>spørsmål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diskuteres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Hadde</a:t>
            </a:r>
            <a:r>
              <a:rPr lang="en-US" dirty="0"/>
              <a:t> det </a:t>
            </a:r>
            <a:r>
              <a:rPr lang="en-US" dirty="0" err="1"/>
              <a:t>noe</a:t>
            </a:r>
            <a:r>
              <a:rPr lang="en-US" dirty="0"/>
              <a:t> å </a:t>
            </a:r>
            <a:r>
              <a:rPr lang="en-US" dirty="0" err="1"/>
              <a:t>si</a:t>
            </a:r>
            <a:r>
              <a:rPr lang="en-US" dirty="0"/>
              <a:t> for </a:t>
            </a:r>
            <a:r>
              <a:rPr lang="en-US" dirty="0" err="1"/>
              <a:t>resultatene</a:t>
            </a:r>
            <a:r>
              <a:rPr lang="en-US" dirty="0"/>
              <a:t> om </a:t>
            </a:r>
            <a:r>
              <a:rPr lang="en-US" dirty="0" err="1"/>
              <a:t>aktiviteten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gjort</a:t>
            </a:r>
            <a:r>
              <a:rPr lang="en-US" dirty="0"/>
              <a:t> </a:t>
            </a:r>
            <a:r>
              <a:rPr lang="en-US" dirty="0" err="1"/>
              <a:t>før</a:t>
            </a:r>
            <a:r>
              <a:rPr lang="en-US" dirty="0"/>
              <a:t>/under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etter</a:t>
            </a:r>
            <a:r>
              <a:rPr lang="en-US" dirty="0"/>
              <a:t> </a:t>
            </a:r>
            <a:r>
              <a:rPr lang="en-US" dirty="0" err="1"/>
              <a:t>aktiviteten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Er </a:t>
            </a:r>
            <a:r>
              <a:rPr lang="en-US" dirty="0" err="1"/>
              <a:t>resultatene</a:t>
            </a:r>
            <a:r>
              <a:rPr lang="en-US" dirty="0"/>
              <a:t> </a:t>
            </a:r>
            <a:r>
              <a:rPr lang="en-US" dirty="0" err="1"/>
              <a:t>signifikante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undersøkelsen</a:t>
            </a:r>
            <a:r>
              <a:rPr lang="en-US" dirty="0"/>
              <a:t> </a:t>
            </a:r>
            <a:r>
              <a:rPr lang="en-US" dirty="0" err="1"/>
              <a:t>påvirke</a:t>
            </a:r>
            <a:r>
              <a:rPr lang="en-US" dirty="0"/>
              <a:t> </a:t>
            </a:r>
            <a:r>
              <a:rPr lang="en-US" dirty="0" err="1"/>
              <a:t>elever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lærere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fysisk</a:t>
            </a:r>
            <a:r>
              <a:rPr lang="en-US" dirty="0"/>
              <a:t> </a:t>
            </a:r>
            <a:r>
              <a:rPr lang="en-US" dirty="0" err="1"/>
              <a:t>aktive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timene</a:t>
            </a:r>
            <a:r>
              <a:rPr lang="en-US" dirty="0"/>
              <a:t>?</a:t>
            </a:r>
          </a:p>
          <a:p>
            <a:pPr lvl="1"/>
            <a:r>
              <a:rPr lang="en-US"/>
              <a:t>Tyder</a:t>
            </a:r>
            <a:r>
              <a:rPr lang="en-US" dirty="0"/>
              <a:t> </a:t>
            </a:r>
            <a:r>
              <a:rPr lang="en-US" dirty="0" err="1"/>
              <a:t>resultatene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at det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lurt</a:t>
            </a:r>
            <a:r>
              <a:rPr lang="en-US" dirty="0"/>
              <a:t> å </a:t>
            </a:r>
            <a:r>
              <a:rPr lang="en-US" dirty="0" err="1"/>
              <a:t>sykle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skolen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Kan det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lurt</a:t>
            </a:r>
            <a:r>
              <a:rPr lang="en-US" dirty="0"/>
              <a:t> å </a:t>
            </a:r>
            <a:r>
              <a:rPr lang="en-US" dirty="0" err="1"/>
              <a:t>sykle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aktiviteter</a:t>
            </a:r>
            <a:r>
              <a:rPr lang="en-US" dirty="0"/>
              <a:t> </a:t>
            </a:r>
            <a:r>
              <a:rPr lang="en-US" dirty="0" err="1"/>
              <a:t>etter</a:t>
            </a:r>
            <a:r>
              <a:rPr lang="en-US" dirty="0"/>
              <a:t> </a:t>
            </a:r>
            <a:r>
              <a:rPr lang="en-US" dirty="0" err="1"/>
              <a:t>skolen</a:t>
            </a:r>
            <a:r>
              <a:rPr lang="en-US" dirty="0"/>
              <a:t>?</a:t>
            </a:r>
          </a:p>
          <a:p>
            <a:pPr lvl="1"/>
            <a:endParaRPr lang="en-US" sz="20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B3912FF-98CE-66F3-039E-257618BD17B7}"/>
              </a:ext>
            </a:extLst>
          </p:cNvPr>
          <p:cNvSpPr txBox="1"/>
          <p:nvPr/>
        </p:nvSpPr>
        <p:spPr>
          <a:xfrm>
            <a:off x="6834827" y="2558695"/>
            <a:ext cx="5164645" cy="23765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solidFill>
                  <a:schemeClr val="tx1"/>
                </a:solidFill>
                <a:effectLst/>
              </a:rPr>
              <a:t>Statistisk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signifikant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er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en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vitenskapelig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vurdering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av om de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sammenhengene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forskjellene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eller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endringene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som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er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funnet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en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 </a:t>
            </a:r>
            <a:r>
              <a:rPr lang="en-US" sz="2000" b="0" i="0" u="none" strike="noStrike" dirty="0" err="1">
                <a:solidFill>
                  <a:schemeClr val="tx1"/>
                </a:solidFill>
                <a:effectLst/>
                <a:hlinkClick r:id="rId3"/>
              </a:rPr>
              <a:t>statistisk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undersøkelse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er store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nok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til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å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være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reelle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en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gitt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statistisk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forstand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Begrepet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statistisk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signifikant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henger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sammen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med </a:t>
            </a:r>
            <a:r>
              <a:rPr lang="en-US" sz="2000" b="0" i="0" u="none" strike="noStrike" dirty="0" err="1">
                <a:solidFill>
                  <a:schemeClr val="tx1"/>
                </a:solidFill>
                <a:effectLst/>
                <a:hlinkClick r:id="rId4"/>
              </a:rPr>
              <a:t>hypotesetesting</a:t>
            </a:r>
            <a:r>
              <a:rPr lang="en-US" sz="2000" u="none" strike="noStrike" dirty="0">
                <a:solidFill>
                  <a:schemeClr val="tx1"/>
                </a:solidFill>
              </a:rPr>
              <a:t> (</a:t>
            </a:r>
            <a:r>
              <a:rPr lang="en-US" sz="2000" u="none" strike="noStrike" dirty="0">
                <a:solidFill>
                  <a:schemeClr val="tx1"/>
                </a:solidFill>
                <a:hlinkClick r:id="rId5"/>
              </a:rPr>
              <a:t>https://snl.no/statistisk_signifikant</a:t>
            </a:r>
            <a:r>
              <a:rPr lang="en-US" sz="2000" u="none" strike="noStrike" dirty="0">
                <a:solidFill>
                  <a:schemeClr val="tx1"/>
                </a:solidFill>
              </a:rPr>
              <a:t>)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Bilde 5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9F43A0FA-270B-199A-C3CC-90326EEFE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1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Font, Grafikk, grafisk design, logo&#10;&#10;Automatisk generert beskrivelse">
            <a:extLst>
              <a:ext uri="{FF2B5EF4-FFF2-40B4-BE49-F238E27FC236}">
                <a16:creationId xmlns:a16="http://schemas.microsoft.com/office/drawing/2014/main" id="{F948A392-FF6B-3ED6-5FF8-0272ECE5C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7" y="15613"/>
            <a:ext cx="12192000" cy="6203462"/>
          </a:xfrm>
          <a:prstGeom prst="rect">
            <a:avLst/>
          </a:prstGeom>
        </p:spPr>
      </p:pic>
      <p:pic>
        <p:nvPicPr>
          <p:cNvPr id="2" name="Bilde 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759FDBDB-62B3-F493-9D4E-0DCBE63D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35" y="5941999"/>
            <a:ext cx="1731728" cy="5541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9EE80CD-6238-3644-57E8-B7E3C65A7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248" y="5919174"/>
            <a:ext cx="1830069" cy="618543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3506385-B9DF-90E0-5503-AA1ED6D59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68" y="6048455"/>
            <a:ext cx="2990923" cy="56256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23DF4A0-222E-12F1-A53D-EE5D0E40D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07" y="5787676"/>
            <a:ext cx="2188213" cy="8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7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Problem, idé eller spørsmål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520700" y="14255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Det første vi skal gjøre er å finne et problem, en idé eller et spørsmål som vi vil forske på.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0CD75DBA-AC81-B42A-1A26-7D9EE30AB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F769E8C4-585F-0E69-6F80-E80CA3417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11" name="Grafikk 10" descr="Tulipan med gress">
            <a:extLst>
              <a:ext uri="{FF2B5EF4-FFF2-40B4-BE49-F238E27FC236}">
                <a16:creationId xmlns:a16="http://schemas.microsoft.com/office/drawing/2014/main" id="{96B491AA-8BD0-D666-98D7-DA637E44B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2" name="Grafikk 11" descr="Plante med en blomst">
            <a:extLst>
              <a:ext uri="{FF2B5EF4-FFF2-40B4-BE49-F238E27FC236}">
                <a16:creationId xmlns:a16="http://schemas.microsoft.com/office/drawing/2014/main" id="{E412B62A-490D-05E2-6510-F037597CE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pic>
        <p:nvPicPr>
          <p:cNvPr id="13" name="Bilde 12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9CB4646D-0534-8F9B-7B3F-6B71335F1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2604"/>
            <a:ext cx="2413001" cy="910907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DC114D2-4806-C973-1133-A00D65E4290C}"/>
              </a:ext>
            </a:extLst>
          </p:cNvPr>
          <p:cNvSpPr txBox="1"/>
          <p:nvPr/>
        </p:nvSpPr>
        <p:spPr>
          <a:xfrm>
            <a:off x="88900" y="-717996"/>
            <a:ext cx="1210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På neste side vil dere se noen sitater fra hjerneforsker Ole Petter Hjelle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694CBF4-CB49-5860-3E5B-D64B3D84E9BD}"/>
              </a:ext>
            </a:extLst>
          </p:cNvPr>
          <p:cNvSpPr txBox="1"/>
          <p:nvPr/>
        </p:nvSpPr>
        <p:spPr>
          <a:xfrm>
            <a:off x="-749300" y="7063086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Det første vi skal gjøre er å finne et problem, en idé eller et spørsmål som vi vil forske på.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4B1507-4C38-5BD9-883E-F56613C814A5}"/>
              </a:ext>
            </a:extLst>
          </p:cNvPr>
          <p:cNvSpPr txBox="1"/>
          <p:nvPr/>
        </p:nvSpPr>
        <p:spPr>
          <a:xfrm>
            <a:off x="196850" y="7200900"/>
            <a:ext cx="1210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Fordi det er så mange ting man kan stille spørsmål om,</a:t>
            </a:r>
          </a:p>
          <a:p>
            <a:pPr algn="ctr"/>
            <a:r>
              <a:rPr lang="nb-NO" sz="2400" dirty="0"/>
              <a:t> skal dere få litt hjelp til å bestemme tema.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60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Problem, idé eller spørsmål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-1943100" y="-695326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Det første vi skal gjøre er å finne et problem, en idé eller et spørsmål som vi vil forske på.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7B860EF-D92E-2452-E940-6E35B00ADD7C}"/>
              </a:ext>
            </a:extLst>
          </p:cNvPr>
          <p:cNvSpPr txBox="1"/>
          <p:nvPr/>
        </p:nvSpPr>
        <p:spPr>
          <a:xfrm>
            <a:off x="193905" y="1192940"/>
            <a:ext cx="1210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Fordi det er så mange ting man kan stille spørsmål om,</a:t>
            </a:r>
          </a:p>
          <a:p>
            <a:pPr algn="ctr"/>
            <a:r>
              <a:rPr lang="nb-NO" sz="2400" dirty="0"/>
              <a:t> skal dere få litt hjelp til å bestemme tema.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DA4BD85-8A2D-F2A6-B4AF-9A7C97FD87BB}"/>
              </a:ext>
            </a:extLst>
          </p:cNvPr>
          <p:cNvSpPr txBox="1"/>
          <p:nvPr/>
        </p:nvSpPr>
        <p:spPr>
          <a:xfrm>
            <a:off x="1714500" y="-1156991"/>
            <a:ext cx="1210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På neste side vil dere se noen sitater fra hjerneforsker Ole Petter Hjelle </a:t>
            </a:r>
          </a:p>
        </p:txBody>
      </p:sp>
      <p:pic>
        <p:nvPicPr>
          <p:cNvPr id="6" name="Grafikk 5" descr="Tulipan med gress">
            <a:extLst>
              <a:ext uri="{FF2B5EF4-FFF2-40B4-BE49-F238E27FC236}">
                <a16:creationId xmlns:a16="http://schemas.microsoft.com/office/drawing/2014/main" id="{5BF6C262-F095-7EDD-A948-E30C7E133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204866"/>
            <a:ext cx="926325" cy="1653134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7F305C7D-90D5-6754-77D9-A91EF7CA3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4693278"/>
            <a:ext cx="926324" cy="2171072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97C66A06-3858-BD2A-9ED1-1414A217E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617200" y="4857516"/>
            <a:ext cx="1086736" cy="2000484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EE04E03-8190-8180-9805-06418939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0866" y="4167565"/>
            <a:ext cx="1186139" cy="2823448"/>
          </a:xfrm>
          <a:prstGeom prst="rect">
            <a:avLst/>
          </a:prstGeom>
        </p:spPr>
      </p:pic>
      <p:pic>
        <p:nvPicPr>
          <p:cNvPr id="11" name="Bilde 10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BA669E87-7F36-D382-995A-BEDA89620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33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Problem, idé eller spørsmål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-1943100" y="-695326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Det første vi skal gjøre er å finne et problem, en idé eller et spørsmål som vi vil forske på.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7B860EF-D92E-2452-E940-6E35B00ADD7C}"/>
              </a:ext>
            </a:extLst>
          </p:cNvPr>
          <p:cNvSpPr txBox="1"/>
          <p:nvPr/>
        </p:nvSpPr>
        <p:spPr>
          <a:xfrm>
            <a:off x="444500" y="7332961"/>
            <a:ext cx="1210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Fordi det er så mange ting man kan stille spørsmål om skal dere få litt hjelp til å bestemme tema.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DA4BD85-8A2D-F2A6-B4AF-9A7C97FD87BB}"/>
              </a:ext>
            </a:extLst>
          </p:cNvPr>
          <p:cNvSpPr txBox="1"/>
          <p:nvPr/>
        </p:nvSpPr>
        <p:spPr>
          <a:xfrm>
            <a:off x="1714500" y="1552574"/>
            <a:ext cx="1210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På neste side vil dere se noen sitater fra hjerneforsker Ole Petter Hjelle </a:t>
            </a:r>
          </a:p>
        </p:txBody>
      </p:sp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117B4CA0-3CF3-0378-8F81-FC2D619B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4728911"/>
            <a:ext cx="1193025" cy="212909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A8A4F4A8-CE02-501A-4380-33E902CF5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3" y="4068198"/>
            <a:ext cx="1193025" cy="2796152"/>
          </a:xfrm>
          <a:prstGeom prst="rect">
            <a:avLst/>
          </a:prstGeom>
        </p:spPr>
      </p:pic>
      <p:pic>
        <p:nvPicPr>
          <p:cNvPr id="11" name="Grafikk 10" descr="Tulipan med gress">
            <a:extLst>
              <a:ext uri="{FF2B5EF4-FFF2-40B4-BE49-F238E27FC236}">
                <a16:creationId xmlns:a16="http://schemas.microsoft.com/office/drawing/2014/main" id="{21F8EB2B-1765-DF3B-4D1D-7AF346D34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185397" y="4062645"/>
            <a:ext cx="1518539" cy="2795355"/>
          </a:xfrm>
          <a:prstGeom prst="rect">
            <a:avLst/>
          </a:prstGeom>
        </p:spPr>
      </p:pic>
      <p:pic>
        <p:nvPicPr>
          <p:cNvPr id="12" name="Grafikk 11" descr="Plante med en blomst">
            <a:extLst>
              <a:ext uri="{FF2B5EF4-FFF2-40B4-BE49-F238E27FC236}">
                <a16:creationId xmlns:a16="http://schemas.microsoft.com/office/drawing/2014/main" id="{1F3DDDEF-791C-BA2F-F835-2BD2C7335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3090" y="3758939"/>
            <a:ext cx="1401691" cy="3336542"/>
          </a:xfrm>
          <a:prstGeom prst="rect">
            <a:avLst/>
          </a:prstGeom>
        </p:spPr>
      </p:pic>
      <p:pic>
        <p:nvPicPr>
          <p:cNvPr id="14" name="Bilde 13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21F432E6-DBCB-ADB8-A480-B79A929EF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11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3D-gjengivelse av hjernen">
            <a:hlinkClick r:id="" action="ppaction://media"/>
            <a:extLst>
              <a:ext uri="{FF2B5EF4-FFF2-40B4-BE49-F238E27FC236}">
                <a16:creationId xmlns:a16="http://schemas.microsoft.com/office/drawing/2014/main" id="{25EA16FE-50AB-9E31-C9F7-DC89472C17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303760" cy="6920865"/>
          </a:xfrm>
          <a:prstGeom prst="rect">
            <a:avLst/>
          </a:prstGeom>
        </p:spPr>
      </p:pic>
      <p:pic>
        <p:nvPicPr>
          <p:cNvPr id="7" name="Grafikk 6" descr="Elongated snakke boble">
            <a:extLst>
              <a:ext uri="{FF2B5EF4-FFF2-40B4-BE49-F238E27FC236}">
                <a16:creationId xmlns:a16="http://schemas.microsoft.com/office/drawing/2014/main" id="{74EDA86C-486F-F639-EC7C-DA587D71F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71753" flipH="1">
            <a:off x="7196" y="2743763"/>
            <a:ext cx="4829385" cy="3771092"/>
          </a:xfrm>
          <a:prstGeom prst="rect">
            <a:avLst/>
          </a:prstGeom>
        </p:spPr>
      </p:pic>
      <p:pic>
        <p:nvPicPr>
          <p:cNvPr id="9" name="Grafikk 8" descr="Boks snakke boble">
            <a:extLst>
              <a:ext uri="{FF2B5EF4-FFF2-40B4-BE49-F238E27FC236}">
                <a16:creationId xmlns:a16="http://schemas.microsoft.com/office/drawing/2014/main" id="{83BC3A4E-4467-64DA-AF54-26512D46C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374868" flipH="1">
            <a:off x="1833145" y="26444"/>
            <a:ext cx="3056134" cy="3251485"/>
          </a:xfrm>
          <a:prstGeom prst="rect">
            <a:avLst/>
          </a:prstGeom>
        </p:spPr>
      </p:pic>
      <p:pic>
        <p:nvPicPr>
          <p:cNvPr id="11" name="Grafikk 10" descr="Sky tanke boble">
            <a:extLst>
              <a:ext uri="{FF2B5EF4-FFF2-40B4-BE49-F238E27FC236}">
                <a16:creationId xmlns:a16="http://schemas.microsoft.com/office/drawing/2014/main" id="{637A8DF5-06AB-A223-9AA9-3C59B8276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726012" y="0"/>
            <a:ext cx="4465987" cy="425368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57546F4-1BE8-D860-5B9D-D737A43203D9}"/>
              </a:ext>
            </a:extLst>
          </p:cNvPr>
          <p:cNvSpPr txBox="1"/>
          <p:nvPr/>
        </p:nvSpPr>
        <p:spPr>
          <a:xfrm rot="19045658">
            <a:off x="820560" y="3408696"/>
            <a:ext cx="34170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«Man behøver heller ikke holde på lenge, poengterer Hjelle, og viser til studier om at så lite som 4 minutter med fysisk aktivitet gir bedre oppmerksomhet og konsentrasjon i en hel time etterpå.»</a:t>
            </a:r>
          </a:p>
          <a:p>
            <a:endParaRPr lang="nb-NO" sz="20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DAB4E2D-0AFE-1A45-E8B8-437CE379F130}"/>
              </a:ext>
            </a:extLst>
          </p:cNvPr>
          <p:cNvSpPr txBox="1"/>
          <p:nvPr/>
        </p:nvSpPr>
        <p:spPr>
          <a:xfrm rot="20437465">
            <a:off x="2092500" y="439969"/>
            <a:ext cx="242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«Det finnes ingen bedre måte å flytte data fra korttidsminnet til langtidsminnet enn trening.»</a:t>
            </a:r>
            <a:endParaRPr lang="nb-NO" sz="1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2EEAC3-0C27-7AA2-A01B-C531FD6775B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348858">
            <a:off x="8644169" y="711191"/>
            <a:ext cx="3180959" cy="2150027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endParaRPr lang="nb-NO" b="1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pPr marL="0" indent="0" algn="l">
              <a:buNone/>
            </a:pPr>
            <a:r>
              <a:rPr lang="nb-NO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«Små innsatser kan ha stor effekt, mener Hjelle. Til og med den minste fysisk aktivitet kan hjelpe øvingen. Ved å reise seg, får man ti prosent bedre blod-sirkulasjon, og ved å gå blir den tretti prosent bedre.»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9946D92-D173-232F-29E2-8DF6ADF2CEB9}"/>
              </a:ext>
            </a:extLst>
          </p:cNvPr>
          <p:cNvSpPr txBox="1"/>
          <p:nvPr/>
        </p:nvSpPr>
        <p:spPr>
          <a:xfrm>
            <a:off x="7726013" y="6152889"/>
            <a:ext cx="5495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Sitat hentet fra Ole Petter Hjelle i denne artikkelen: https://senterfortalentutvikling.no/tren-deg-til-en-bedre-musiker/</a:t>
            </a:r>
            <a:endParaRPr lang="nb-NO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38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8">
            <a:extLst>
              <a:ext uri="{FF2B5EF4-FFF2-40B4-BE49-F238E27FC236}">
                <a16:creationId xmlns:a16="http://schemas.microsoft.com/office/drawing/2014/main" id="{09CFCDAF-46CE-4056-866C-5EE9122FD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!!Rectangle">
            <a:extLst>
              <a:ext uri="{FF2B5EF4-FFF2-40B4-BE49-F238E27FC236}">
                <a16:creationId xmlns:a16="http://schemas.microsoft.com/office/drawing/2014/main" id="{9F587EB1-1674-4B8B-88AD-2A81FFFB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Forstørrelsesglass på klar bakgrunn">
            <a:extLst>
              <a:ext uri="{FF2B5EF4-FFF2-40B4-BE49-F238E27FC236}">
                <a16:creationId xmlns:a16="http://schemas.microsoft.com/office/drawing/2014/main" id="{E77969AC-054F-4A90-2481-9D2955949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/>
        </p:blipFill>
        <p:spPr>
          <a:xfrm>
            <a:off x="-14397" y="-48912"/>
            <a:ext cx="12191981" cy="68579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C1C7BE6-ECDF-63D5-4000-68083DAF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1934"/>
            <a:ext cx="5257801" cy="5181523"/>
          </a:xfrm>
        </p:spPr>
        <p:txBody>
          <a:bodyPr anchor="b">
            <a:normAutofit/>
          </a:bodyPr>
          <a:lstStyle/>
          <a:p>
            <a:r>
              <a:rPr lang="nb-NO" sz="8000" dirty="0">
                <a:solidFill>
                  <a:srgbClr val="FFFFFF"/>
                </a:solidFill>
              </a:rPr>
              <a:t>Hypotese</a:t>
            </a:r>
          </a:p>
        </p:txBody>
      </p:sp>
      <p:cxnSp>
        <p:nvCxnSpPr>
          <p:cNvPr id="53" name="Straight Connector 4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338C81-1A48-37F2-DC53-413ABDBB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041" y="698643"/>
            <a:ext cx="4339335" cy="5301467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Videre skal vi lage oss en </a:t>
            </a:r>
            <a:r>
              <a:rPr lang="nb-NO" b="1" dirty="0">
                <a:solidFill>
                  <a:srgbClr val="FFFFFF"/>
                </a:solidFill>
              </a:rPr>
              <a:t>hypotese. </a:t>
            </a: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Hva vil vi egentlig forske på? </a:t>
            </a: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Vi jobber 2-3 sammen.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79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2F8C113-CCDD-6DFD-9F48-E44EBEC44E5C}"/>
              </a:ext>
            </a:extLst>
          </p:cNvPr>
          <p:cNvSpPr/>
          <p:nvPr/>
        </p:nvSpPr>
        <p:spPr>
          <a:xfrm>
            <a:off x="3049586" y="3197225"/>
            <a:ext cx="6067425" cy="29527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 en hypotese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87190F-95A9-A1E1-C181-F05F8FCB41E7}"/>
              </a:ext>
            </a:extLst>
          </p:cNvPr>
          <p:cNvSpPr txBox="1"/>
          <p:nvPr/>
        </p:nvSpPr>
        <p:spPr>
          <a:xfrm>
            <a:off x="1850335" y="1552574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Lag en hypotese ut i fra sitatene du leste fra forskningen til Hjelle. </a:t>
            </a: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48765CD5-1DAA-0D84-A38C-F52638A17E7A}"/>
              </a:ext>
            </a:extLst>
          </p:cNvPr>
          <p:cNvCxnSpPr>
            <a:cxnSpLocks/>
          </p:cNvCxnSpPr>
          <p:nvPr/>
        </p:nvCxnSpPr>
        <p:spPr>
          <a:xfrm flipV="1">
            <a:off x="6083299" y="2014239"/>
            <a:ext cx="12700" cy="11829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Grafikk 2" descr="Tulipan med gress">
            <a:extLst>
              <a:ext uri="{FF2B5EF4-FFF2-40B4-BE49-F238E27FC236}">
                <a16:creationId xmlns:a16="http://schemas.microsoft.com/office/drawing/2014/main" id="{995FFC87-1AC1-EBF7-4F28-2DE6CD26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75" y="5753100"/>
            <a:ext cx="619125" cy="1104900"/>
          </a:xfrm>
          <a:prstGeom prst="rect">
            <a:avLst/>
          </a:prstGeom>
        </p:spPr>
      </p:pic>
      <p:pic>
        <p:nvPicPr>
          <p:cNvPr id="8" name="Grafikk 7" descr="Plante med en blomst">
            <a:extLst>
              <a:ext uri="{FF2B5EF4-FFF2-40B4-BE49-F238E27FC236}">
                <a16:creationId xmlns:a16="http://schemas.microsoft.com/office/drawing/2014/main" id="{C6FF7787-BE6A-3833-F699-27DA4F81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64" y="5435600"/>
            <a:ext cx="609600" cy="1428750"/>
          </a:xfrm>
          <a:prstGeom prst="rect">
            <a:avLst/>
          </a:prstGeom>
        </p:spPr>
      </p:pic>
      <p:pic>
        <p:nvPicPr>
          <p:cNvPr id="9" name="Grafikk 8" descr="Tulipan med gress">
            <a:extLst>
              <a:ext uri="{FF2B5EF4-FFF2-40B4-BE49-F238E27FC236}">
                <a16:creationId xmlns:a16="http://schemas.microsoft.com/office/drawing/2014/main" id="{ECADA813-599C-B416-EC69-E0003D6D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03714" y="5753100"/>
            <a:ext cx="600222" cy="1104900"/>
          </a:xfrm>
          <a:prstGeom prst="rect">
            <a:avLst/>
          </a:prstGeom>
        </p:spPr>
      </p:pic>
      <p:pic>
        <p:nvPicPr>
          <p:cNvPr id="10" name="Grafikk 9" descr="Plante med en blomst">
            <a:extLst>
              <a:ext uri="{FF2B5EF4-FFF2-40B4-BE49-F238E27FC236}">
                <a16:creationId xmlns:a16="http://schemas.microsoft.com/office/drawing/2014/main" id="{834CBC14-24C1-38FE-B632-03BBE3D2A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1778" y="5454650"/>
            <a:ext cx="600222" cy="142875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9B17C0-8738-2920-6BBA-5887F46F4CA6}"/>
              </a:ext>
            </a:extLst>
          </p:cNvPr>
          <p:cNvSpPr txBox="1"/>
          <p:nvPr/>
        </p:nvSpPr>
        <p:spPr>
          <a:xfrm>
            <a:off x="248536" y="-915663"/>
            <a:ext cx="1145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Fordi det kan være mange hypoteser vil vi at hypotesen skal handle om hvordan litt fysisk aktivitet i løpet av en skoletime kan påvirke disse tingene: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74BCA0-59F8-1E0C-7B6D-5E7A7FB322A3}"/>
              </a:ext>
            </a:extLst>
          </p:cNvPr>
          <p:cNvSpPr txBox="1"/>
          <p:nvPr/>
        </p:nvSpPr>
        <p:spPr>
          <a:xfrm>
            <a:off x="1097737" y="7096076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Læring, humør og/eller fokus.</a:t>
            </a:r>
          </a:p>
        </p:txBody>
      </p:sp>
      <p:pic>
        <p:nvPicPr>
          <p:cNvPr id="14" name="Bilde 13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632B3749-7A2A-D429-E05D-1446110C6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9" y="15304"/>
            <a:ext cx="2413001" cy="91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6105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4"/>
  <p:tag name="TAG_BACKING_FORM_KEY" val="724730-t:\11 prosjekter\b. pågående prosjekter\239. aktiv transport pulse\05 arbeisdmappe\03 pp-maler\forske på egen kropp\brukes i undervisningen\mal_forskepåegenkropp - visning 2.pptx"/>
  <p:tag name="ARTICULATE_PRESENTER_VERSION" val="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1832</Words>
  <Application>Microsoft Office PowerPoint</Application>
  <PresentationFormat>Widescreen</PresentationFormat>
  <Paragraphs>111</Paragraphs>
  <Slides>36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Lato</vt:lpstr>
      <vt:lpstr>Open Sans</vt:lpstr>
      <vt:lpstr>Office-tema</vt:lpstr>
      <vt:lpstr>PowerPoint-presentasjon</vt:lpstr>
      <vt:lpstr>Forskerspire - læreplanmål</vt:lpstr>
      <vt:lpstr>Hvordan forske på et problem?</vt:lpstr>
      <vt:lpstr>PowerPoint-presentasjon</vt:lpstr>
      <vt:lpstr>PowerPoint-presentasjon</vt:lpstr>
      <vt:lpstr>PowerPoint-presentasjon</vt:lpstr>
      <vt:lpstr>PowerPoint-presentasjon</vt:lpstr>
      <vt:lpstr>Hypotese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Lykke til med eksperimentet!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Flere spørsmål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Cathrine Lie</dc:creator>
  <cp:lastModifiedBy>Marlene Mothes</cp:lastModifiedBy>
  <cp:revision>73</cp:revision>
  <dcterms:created xsi:type="dcterms:W3CDTF">2023-04-24T11:41:15Z</dcterms:created>
  <dcterms:modified xsi:type="dcterms:W3CDTF">2023-09-07T10:15:17Z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0A4B87FA-56BA-4CE1-BB56-AB543B114915</vt:lpwstr>
  </property>
  <property fmtid="{D5CDD505-2E9C-101B-9397-08002B2CF9AE}" pid="3" name="ArticulatePath">
    <vt:lpwstr>Mal_forskepåegenkropp - visning 2</vt:lpwstr>
  </property>
  <property fmtid="{D5CDD505-2E9C-101B-9397-08002B2CF9AE}" pid="4" name="ArticulateUseProject">
    <vt:lpwstr>1</vt:lpwstr>
  </property>
  <property fmtid="{D5CDD505-2E9C-101B-9397-08002B2CF9AE}" pid="5" name="ArticulateProjectFull">
    <vt:lpwstr>T:\11 Prosjekter\B. Pågående prosjekter\239. Aktiv Transport PULSE\05 Arbeisdmappe\03 PP-maler\Forske på egen kropp\Brukes i undervisningen\Mal_forskepåegenkropp - visning 2.ppta</vt:lpwstr>
  </property>
  <property fmtid="{D5CDD505-2E9C-101B-9397-08002B2CF9AE}" pid="6" name="ArticulateProjectVersion">
    <vt:lpwstr>8</vt:lpwstr>
  </property>
</Properties>
</file>