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8"/>
  </p:notesMasterIdLst>
  <p:sldIdLst>
    <p:sldId id="260" r:id="rId2"/>
    <p:sldId id="261" r:id="rId3"/>
    <p:sldId id="283" r:id="rId4"/>
    <p:sldId id="282" r:id="rId5"/>
    <p:sldId id="284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13"/>
    <p:restoredTop sz="94694"/>
  </p:normalViewPr>
  <p:slideViewPr>
    <p:cSldViewPr snapToGrid="0">
      <p:cViewPr varScale="1">
        <p:scale>
          <a:sx n="79" d="100"/>
          <a:sy n="79" d="100"/>
        </p:scale>
        <p:origin x="1217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B99F2-2D46-D543-B88A-9A8162C27929}" type="datetimeFigureOut">
              <a:rPr lang="en-NO" smtClean="0"/>
              <a:t>07/03/2025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5798-78F1-D64F-A53A-E2E121594920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4107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mø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0C0E33D1-9EFF-3A1A-7344-E461E4A00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201899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9" name="Picture 18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FD057202-C39F-FAA1-487C-60EA83ADCA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2357" y="4867800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745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 og to kolonner mørk (tekst/bilde/graf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D6445C30-1588-D6C3-4A50-6ABC6F416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82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hvit (tekst/bilde/graf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5" name="Picture 4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CE829226-170F-7277-90DB-DCE1FBE73C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70920"/>
            <a:ext cx="4129976" cy="412997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2EE115-9BAA-F618-87C2-EF3F2FD0EF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67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med tittel og tekst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41D012A4-0EF9-B41D-7BC3-CF986139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B23269E5-8ED3-9353-F60C-DC0CF9885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201899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1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killeark med tittel og tekst (l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41D012A4-0EF9-B41D-7BC3-CF986139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B23269E5-8ED3-9353-F60C-DC0CF98853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11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 høyre (lys blå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71" y="368301"/>
            <a:ext cx="4391040" cy="163412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8071" y="2144485"/>
            <a:ext cx="4391040" cy="4256314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pic>
        <p:nvPicPr>
          <p:cNvPr id="9" name="Picture 8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C0ED4703-4562-3447-16DF-63A669A6E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876922">
            <a:off x="405334" y="3315390"/>
            <a:ext cx="2514600" cy="40386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56F73E-F48F-CD0D-59E0-CBCE2F885A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52000" y="0"/>
            <a:ext cx="6840000" cy="68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Klikk på ikonet for å bytte bildet</a:t>
            </a:r>
          </a:p>
        </p:txBody>
      </p:sp>
    </p:spTree>
    <p:extLst>
      <p:ext uri="{BB962C8B-B14F-4D97-AF65-F5344CB8AC3E}">
        <p14:creationId xmlns:p14="http://schemas.microsoft.com/office/powerpoint/2010/main" val="1027596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med bilde venstre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34552" y="368300"/>
            <a:ext cx="4224048" cy="1689100"/>
          </a:xfrm>
        </p:spPr>
        <p:txBody>
          <a:bodyPr anchor="b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434552" y="2057400"/>
            <a:ext cx="4224048" cy="433251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err="1"/>
              <a:t>Brødtekst</a:t>
            </a:r>
            <a:endParaRPr lang="en-GB" dirty="0"/>
          </a:p>
        </p:txBody>
      </p:sp>
      <p:pic>
        <p:nvPicPr>
          <p:cNvPr id="8" name="Picture 7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67C28D15-5D39-2780-0FAC-040244A5C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AF4235B-FE00-7DC6-72A5-6D2C073BB4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858000" cy="6858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Klikk på ikonet for å bytte bildet</a:t>
            </a:r>
          </a:p>
        </p:txBody>
      </p:sp>
    </p:spTree>
    <p:extLst>
      <p:ext uri="{BB962C8B-B14F-4D97-AF65-F5344CB8AC3E}">
        <p14:creationId xmlns:p14="http://schemas.microsoft.com/office/powerpoint/2010/main" val="3250274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tekst/bilde/video/graf (lys blå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DEB1291-6370-59E0-A7AD-4240C65617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593118A9-12E4-F613-D4EA-BD97D3B338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7C66-BBED-9DB2-F874-4195E2DF49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64688" y="1164231"/>
            <a:ext cx="8062624" cy="4598987"/>
          </a:xfrm>
        </p:spPr>
        <p:txBody>
          <a:bodyPr/>
          <a:lstStyle/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485977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med tekst/bilde/video/graf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2A268CB3-BEEA-A0E7-566C-CABFDEC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AC478272-F298-B87B-1E93-E009F50DA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88045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92B7C66-BBED-9DB2-F874-4195E2DF493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064688" y="1175806"/>
            <a:ext cx="8062624" cy="45989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010475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EF4A2B-A103-7010-E9ED-4BAF21C86D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NO" dirty="0"/>
              <a:t>Klikk på ikonet for et nytt heldekkende bilde</a:t>
            </a:r>
          </a:p>
        </p:txBody>
      </p:sp>
    </p:spTree>
    <p:extLst>
      <p:ext uri="{BB962C8B-B14F-4D97-AF65-F5344CB8AC3E}">
        <p14:creationId xmlns:p14="http://schemas.microsoft.com/office/powerpoint/2010/main" val="488894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FF648770-25CA-D36C-E455-ABEBAD25D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5306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kolonne</a:t>
            </a:r>
            <a:r>
              <a:rPr lang="en-GB" dirty="0"/>
              <a:t>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54605"/>
            <a:ext cx="5157787" cy="384616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53068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r>
              <a:rPr lang="en-GB" dirty="0"/>
              <a:t> </a:t>
            </a:r>
            <a:r>
              <a:rPr lang="en-GB" dirty="0" err="1"/>
              <a:t>kolonne</a:t>
            </a:r>
            <a:r>
              <a:rPr lang="en-GB" dirty="0"/>
              <a:t>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4601"/>
            <a:ext cx="5183188" cy="38461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E6938E-CC9C-EFB1-A181-90C1109921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9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(lys blå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7FA50F6-045F-9462-D0E8-800527DDC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</p:spTree>
    <p:extLst>
      <p:ext uri="{BB962C8B-B14F-4D97-AF65-F5344CB8AC3E}">
        <p14:creationId xmlns:p14="http://schemas.microsoft.com/office/powerpoint/2010/main" val="9392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med runde hjørner)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FF648770-25CA-D36C-E455-ABEBAD25DF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4171834"/>
            <a:ext cx="3198812" cy="202894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BD2EC2-DC41-3D50-1AC1-A061D066E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788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 dirty="0"/>
              <a:t>Click icon to add picture</a:t>
            </a:r>
            <a:endParaRPr lang="en-NO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E1F7DC4-83A5-438D-50D6-E599605228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0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E4D0266-F323-607D-EB58-C0783378ED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4171834"/>
            <a:ext cx="3198812" cy="2028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3B59B558-EDF8-80BE-5AA5-79EA2956D6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53400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NO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0BAA41D9-AB05-1D2D-8286-EA119C28809B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4496594" y="3703899"/>
            <a:ext cx="3198812" cy="467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6AD7523-B7EB-2857-3A68-1F7391EB9406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496594" y="4171834"/>
            <a:ext cx="3198812" cy="202894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445002AF-438A-0F6D-7813-B65567042DF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96594" y="1530688"/>
            <a:ext cx="3198812" cy="2029817"/>
          </a:xfrm>
          <a:prstGeom prst="roundRect">
            <a:avLst/>
          </a:prstGeom>
          <a:effectLst>
            <a:softEdge rad="0"/>
          </a:effectLst>
        </p:spPr>
        <p:txBody>
          <a:bodyPr/>
          <a:lstStyle/>
          <a:p>
            <a:r>
              <a:rPr lang="en-GB"/>
              <a:t>Click icon to add picture</a:t>
            </a:r>
            <a:endParaRPr lang="en-N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40C186-EBD8-EAAE-61E0-B37C5E028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05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151807" y="1"/>
            <a:ext cx="604019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8E6031D-1235-5C38-EEBE-7A94667D86DC}"/>
              </a:ext>
            </a:extLst>
          </p:cNvPr>
          <p:cNvSpPr>
            <a:spLocks noGrp="1" noChangeAspect="1"/>
          </p:cNvSpPr>
          <p:nvPr>
            <p:ph type="pic" idx="10" hasCustomPrompt="1"/>
          </p:nvPr>
        </p:nvSpPr>
        <p:spPr>
          <a:xfrm>
            <a:off x="0" y="1"/>
            <a:ext cx="6040192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8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A64C5F2-0AD3-CEF2-BED2-9551F711EE6A}"/>
              </a:ext>
            </a:extLst>
          </p:cNvPr>
          <p:cNvSpPr>
            <a:spLocks noGrp="1" noChangeAspect="1"/>
          </p:cNvSpPr>
          <p:nvPr>
            <p:ph type="pic" idx="12" hasCustomPrompt="1"/>
          </p:nvPr>
        </p:nvSpPr>
        <p:spPr>
          <a:xfrm>
            <a:off x="0" y="0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E944DA0E-80AB-CE07-001B-5C67DF94BFAE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4112820" y="1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310063D9-A9A0-AC61-7E40-6CFA0AEE5B7C}"/>
              </a:ext>
            </a:extLst>
          </p:cNvPr>
          <p:cNvSpPr>
            <a:spLocks noGrp="1" noChangeAspect="1"/>
          </p:cNvSpPr>
          <p:nvPr>
            <p:ph type="pic" idx="14" hasCustomPrompt="1"/>
          </p:nvPr>
        </p:nvSpPr>
        <p:spPr>
          <a:xfrm>
            <a:off x="8229600" y="1"/>
            <a:ext cx="3962400" cy="6857999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519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mø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2A268CB3-BEEA-A0E7-566C-CABFDEC11E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pic>
        <p:nvPicPr>
          <p:cNvPr id="2" name="Picture 1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AC478272-F298-B87B-1E93-E009F50DA3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842711">
            <a:off x="554866" y="-178104"/>
            <a:ext cx="2514600" cy="40386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5" name="Picture 4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86B9887A-8A99-3CE0-87CB-9248BA7DE4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89650" y="1625477"/>
            <a:ext cx="3413008" cy="3281232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D0687E-B56E-9DC7-5073-E2C29FAD0A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10" y="5326380"/>
            <a:ext cx="2982912" cy="1314450"/>
          </a:xfrm>
          <a:ln>
            <a:noFill/>
          </a:ln>
        </p:spPr>
        <p:txBody>
          <a:bodyPr/>
          <a:lstStyle>
            <a:lvl1pPr marL="0" indent="0">
              <a:buNone/>
              <a:defRPr sz="1400" b="0" u="none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 marL="9144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KONTAKTINFO (</a:t>
            </a:r>
            <a:r>
              <a:rPr lang="en-GB" dirty="0" err="1"/>
              <a:t>navn</a:t>
            </a:r>
            <a:r>
              <a:rPr lang="en-GB" dirty="0"/>
              <a:t>, e-post, </a:t>
            </a:r>
            <a:r>
              <a:rPr lang="en-GB" dirty="0" err="1"/>
              <a:t>mobilnr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Navnesen</a:t>
            </a:r>
            <a:endParaRPr lang="en-GB" dirty="0"/>
          </a:p>
          <a:p>
            <a:pPr lvl="0"/>
            <a:r>
              <a:rPr lang="en-GB" dirty="0" err="1"/>
              <a:t>Navn.navnesen@inspiria.no</a:t>
            </a:r>
            <a:endParaRPr lang="en-GB" dirty="0"/>
          </a:p>
          <a:p>
            <a:pPr lvl="0"/>
            <a:r>
              <a:rPr lang="en-GB" dirty="0"/>
              <a:t>0047 XXX XX XXX</a:t>
            </a:r>
          </a:p>
        </p:txBody>
      </p:sp>
    </p:spTree>
    <p:extLst>
      <p:ext uri="{BB962C8B-B14F-4D97-AF65-F5344CB8AC3E}">
        <p14:creationId xmlns:p14="http://schemas.microsoft.com/office/powerpoint/2010/main" val="19215377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593336D-7F45-4EAF-8B7B-D52583C1CB63}"/>
              </a:ext>
            </a:extLst>
          </p:cNvPr>
          <p:cNvSpPr/>
          <p:nvPr userDrawn="1"/>
        </p:nvSpPr>
        <p:spPr>
          <a:xfrm rot="1159958">
            <a:off x="75233" y="4658205"/>
            <a:ext cx="3454713" cy="2335846"/>
          </a:xfrm>
          <a:prstGeom prst="rtTriangle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O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3F0567D9-0FB6-1CD1-4BAA-C695F58B14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710" y="5326380"/>
            <a:ext cx="2982912" cy="1314450"/>
          </a:xfrm>
          <a:ln>
            <a:noFill/>
          </a:ln>
        </p:spPr>
        <p:txBody>
          <a:bodyPr/>
          <a:lstStyle>
            <a:lvl1pPr marL="0" indent="0">
              <a:buNone/>
              <a:defRPr sz="1400" b="0" u="none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  <a:lvl2pPr marL="4572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2pPr>
            <a:lvl3pPr marL="914400" indent="0">
              <a:buNone/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3pPr>
            <a:lvl4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4pPr>
            <a:lvl5pPr>
              <a:defRPr b="0" cap="none" spc="0">
                <a:ln w="0"/>
                <a:solidFill>
                  <a:schemeClr val="accent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5pPr>
          </a:lstStyle>
          <a:p>
            <a:pPr lvl="0"/>
            <a:r>
              <a:rPr lang="en-GB" dirty="0"/>
              <a:t>KONTAKTINFO (</a:t>
            </a:r>
            <a:r>
              <a:rPr lang="en-GB" dirty="0" err="1"/>
              <a:t>navn</a:t>
            </a:r>
            <a:r>
              <a:rPr lang="en-GB" dirty="0"/>
              <a:t>, e-post, </a:t>
            </a:r>
            <a:r>
              <a:rPr lang="en-GB" dirty="0" err="1"/>
              <a:t>mobilnr</a:t>
            </a:r>
            <a:r>
              <a:rPr lang="en-GB" dirty="0"/>
              <a:t>)</a:t>
            </a:r>
          </a:p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Navnesen</a:t>
            </a:r>
            <a:endParaRPr lang="en-GB" dirty="0"/>
          </a:p>
          <a:p>
            <a:pPr lvl="0"/>
            <a:r>
              <a:rPr lang="en-GB" dirty="0" err="1"/>
              <a:t>Navn.navnesen@inspiria.no</a:t>
            </a:r>
            <a:endParaRPr lang="en-GB" dirty="0"/>
          </a:p>
          <a:p>
            <a:pPr lvl="0"/>
            <a:r>
              <a:rPr lang="en-GB" dirty="0"/>
              <a:t>0047 XXX XX XXX</a:t>
            </a:r>
          </a:p>
        </p:txBody>
      </p:sp>
      <p:pic>
        <p:nvPicPr>
          <p:cNvPr id="7" name="Picture 6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8B9C0C16-068B-D938-345B-C6DD76299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60981"/>
            <a:ext cx="4129976" cy="4129976"/>
          </a:xfrm>
          <a:prstGeom prst="rect">
            <a:avLst/>
          </a:prstGeom>
        </p:spPr>
      </p:pic>
      <p:pic>
        <p:nvPicPr>
          <p:cNvPr id="6" name="Picture 5" descr="A logo for a science center&#10;&#10;Description automatically generated">
            <a:extLst>
              <a:ext uri="{FF2B5EF4-FFF2-40B4-BE49-F238E27FC236}">
                <a16:creationId xmlns:a16="http://schemas.microsoft.com/office/drawing/2014/main" id="{9248C4B2-ECA4-6311-D7C6-BEDA23FBC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91168" y="1520825"/>
            <a:ext cx="32893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0" name="Picture 9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904A38DD-1843-2B20-1EF9-7EB609A5F8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332133" y="-453735"/>
            <a:ext cx="3403324" cy="3403324"/>
          </a:xfrm>
          <a:prstGeom prst="rect">
            <a:avLst/>
          </a:prstGeom>
        </p:spPr>
      </p:pic>
      <p:pic>
        <p:nvPicPr>
          <p:cNvPr id="13" name="Picture 12" descr="A logo for a science center&#10;&#10;Description automatically generated">
            <a:extLst>
              <a:ext uri="{FF2B5EF4-FFF2-40B4-BE49-F238E27FC236}">
                <a16:creationId xmlns:a16="http://schemas.microsoft.com/office/drawing/2014/main" id="{A80E954F-E528-66E3-3D26-720F4398A4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9363" y="4873967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01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bilde lys"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8" y="485054"/>
            <a:ext cx="8761412" cy="146519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788" y="2096628"/>
            <a:ext cx="59436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pic>
        <p:nvPicPr>
          <p:cNvPr id="10" name="Picture 9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904A38DD-1843-2B20-1EF9-7EB609A5F8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42060" y="3429000"/>
            <a:ext cx="3728605" cy="3728605"/>
          </a:xfrm>
          <a:prstGeom prst="rect">
            <a:avLst/>
          </a:prstGeom>
        </p:spPr>
      </p:pic>
      <p:pic>
        <p:nvPicPr>
          <p:cNvPr id="9" name="Picture 8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73D49FF0-4608-DFAE-61CB-6426ECCA67E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9363" y="392349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46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 bilde mørk"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Forsidetittel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Undertittel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  <p:pic>
        <p:nvPicPr>
          <p:cNvPr id="11" name="Picture 10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0C0E33D1-9EFF-3A1A-7344-E461E4A00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842711">
            <a:off x="444029" y="-150380"/>
            <a:ext cx="2514600" cy="4038600"/>
          </a:xfrm>
          <a:prstGeom prst="rect">
            <a:avLst/>
          </a:prstGeom>
        </p:spPr>
      </p:pic>
      <p:pic>
        <p:nvPicPr>
          <p:cNvPr id="17" name="Picture 16" descr="A logo with colorful triangles&#10;&#10;Description automatically generated with medium confidence">
            <a:extLst>
              <a:ext uri="{FF2B5EF4-FFF2-40B4-BE49-F238E27FC236}">
                <a16:creationId xmlns:a16="http://schemas.microsoft.com/office/drawing/2014/main" id="{DD6F56E4-E1E1-14E4-7579-04D4E8A15DB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39363" y="393038"/>
            <a:ext cx="16446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72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e og tittel (hvi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961660"/>
            <a:ext cx="10515600" cy="847002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5835650"/>
            <a:ext cx="10515600" cy="36512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 err="1"/>
              <a:t>Undertekst</a:t>
            </a:r>
            <a:endParaRPr lang="en-GB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A3C997A-7BFD-CCDD-0E33-2152133680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9788" y="1160463"/>
            <a:ext cx="10512425" cy="343535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NO" dirty="0"/>
              <a:t>Klikk på ikon for bytte av panoramabilde</a:t>
            </a:r>
          </a:p>
        </p:txBody>
      </p:sp>
      <p:sp>
        <p:nvSpPr>
          <p:cNvPr id="8" name="Vertical Text Placeholder 7">
            <a:extLst>
              <a:ext uri="{FF2B5EF4-FFF2-40B4-BE49-F238E27FC236}">
                <a16:creationId xmlns:a16="http://schemas.microsoft.com/office/drawing/2014/main" id="{E6475878-AE9E-743F-E451-60D8ED8BD982}"/>
              </a:ext>
            </a:extLst>
          </p:cNvPr>
          <p:cNvSpPr>
            <a:spLocks noGrp="1"/>
          </p:cNvSpPr>
          <p:nvPr>
            <p:ph type="body" orient="vert" sz="quarter" idx="13" hasCustomPrompt="1"/>
          </p:nvPr>
        </p:nvSpPr>
        <p:spPr>
          <a:xfrm>
            <a:off x="4367209" y="1148888"/>
            <a:ext cx="450850" cy="3492500"/>
          </a:xfrm>
          <a:solidFill>
            <a:srgbClr val="FFFFFF">
              <a:alpha val="75000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sp>
        <p:nvSpPr>
          <p:cNvPr id="10" name="Vertical Text Placeholder 7">
            <a:extLst>
              <a:ext uri="{FF2B5EF4-FFF2-40B4-BE49-F238E27FC236}">
                <a16:creationId xmlns:a16="http://schemas.microsoft.com/office/drawing/2014/main" id="{D9D71020-A5FF-A904-130D-5C3B59273DD1}"/>
              </a:ext>
            </a:extLst>
          </p:cNvPr>
          <p:cNvSpPr>
            <a:spLocks noGrp="1"/>
          </p:cNvSpPr>
          <p:nvPr>
            <p:ph type="body" orient="vert" sz="quarter" idx="14" hasCustomPrompt="1"/>
          </p:nvPr>
        </p:nvSpPr>
        <p:spPr>
          <a:xfrm>
            <a:off x="7859711" y="1160463"/>
            <a:ext cx="450850" cy="3492500"/>
          </a:xfrm>
          <a:solidFill>
            <a:srgbClr val="FFFFFF">
              <a:alpha val="75171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sp>
        <p:nvSpPr>
          <p:cNvPr id="11" name="Vertical Text Placeholder 7">
            <a:extLst>
              <a:ext uri="{FF2B5EF4-FFF2-40B4-BE49-F238E27FC236}">
                <a16:creationId xmlns:a16="http://schemas.microsoft.com/office/drawing/2014/main" id="{E1D89A83-CF1C-8A7B-37F5-5AB75396A2A0}"/>
              </a:ext>
            </a:extLst>
          </p:cNvPr>
          <p:cNvSpPr>
            <a:spLocks noGrp="1"/>
          </p:cNvSpPr>
          <p:nvPr>
            <p:ph type="body" orient="vert" sz="quarter" idx="15" hasCustomPrompt="1"/>
          </p:nvPr>
        </p:nvSpPr>
        <p:spPr>
          <a:xfrm rot="16200000">
            <a:off x="9605961" y="1374312"/>
            <a:ext cx="450850" cy="3041651"/>
          </a:xfrm>
          <a:solidFill>
            <a:srgbClr val="FFFFFF">
              <a:alpha val="75453"/>
            </a:srgbClr>
          </a:solidFill>
        </p:spPr>
        <p:txBody>
          <a:bodyPr vert="eaVert"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 </a:t>
            </a:r>
            <a:endParaRPr lang="en-NO" dirty="0"/>
          </a:p>
        </p:txBody>
      </p:sp>
      <p:pic>
        <p:nvPicPr>
          <p:cNvPr id="13" name="Picture 12" descr="A logo for a science center&#10;&#10;Description automatically generated">
            <a:extLst>
              <a:ext uri="{FF2B5EF4-FFF2-40B4-BE49-F238E27FC236}">
                <a16:creationId xmlns:a16="http://schemas.microsoft.com/office/drawing/2014/main" id="{7FF75819-B7FC-62C9-4F26-B2102DB98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9363" y="4890950"/>
            <a:ext cx="1644650" cy="1581150"/>
          </a:xfrm>
          <a:prstGeom prst="rect">
            <a:avLst/>
          </a:prstGeom>
        </p:spPr>
      </p:pic>
      <p:pic>
        <p:nvPicPr>
          <p:cNvPr id="14" name="Picture 13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E6C27ACA-0617-0704-15A7-24F64049BD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-332133" y="-453735"/>
            <a:ext cx="3403324" cy="340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06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mørk blå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17FA50F6-045F-9462-D0E8-800527DDC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</p:spTree>
    <p:extLst>
      <p:ext uri="{BB962C8B-B14F-4D97-AF65-F5344CB8AC3E}">
        <p14:creationId xmlns:p14="http://schemas.microsoft.com/office/powerpoint/2010/main" val="246248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hvi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r>
              <a:rPr lang="en-NO" dirty="0"/>
              <a:t>Sett inn tekst, video, bilde, tabell, 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NO" dirty="0"/>
              <a:t>INSPIRIA science center</a:t>
            </a:r>
          </a:p>
        </p:txBody>
      </p:sp>
      <p:pic>
        <p:nvPicPr>
          <p:cNvPr id="4" name="Picture 3" descr="Colorful cubes flying in the air&#10;&#10;Description automatically generated">
            <a:extLst>
              <a:ext uri="{FF2B5EF4-FFF2-40B4-BE49-F238E27FC236}">
                <a16:creationId xmlns:a16="http://schemas.microsoft.com/office/drawing/2014/main" id="{4C469B05-14C0-4373-76C5-0462A4D187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1448421">
            <a:off x="8603013" y="-270920"/>
            <a:ext cx="4129976" cy="412997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AF42770-59A3-A2F6-5F7B-51EE77B3DD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971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kolonner lys (tekst/bilde/graf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blue triangles on a black background&#10;&#10;Description automatically generated">
            <a:extLst>
              <a:ext uri="{FF2B5EF4-FFF2-40B4-BE49-F238E27FC236}">
                <a16:creationId xmlns:a16="http://schemas.microsoft.com/office/drawing/2014/main" id="{D6445C30-1588-D6C3-4A50-6ABC6F4164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4621376">
            <a:off x="9263492" y="3307080"/>
            <a:ext cx="2514600" cy="4038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520825"/>
            <a:ext cx="5181600" cy="4656138"/>
          </a:xfrm>
        </p:spPr>
        <p:txBody>
          <a:bodyPr/>
          <a:lstStyle/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520825"/>
            <a:ext cx="5181600" cy="4656138"/>
          </a:xfrm>
        </p:spPr>
        <p:txBody>
          <a:bodyPr/>
          <a:lstStyle/>
          <a:p>
            <a:r>
              <a:rPr lang="en-NO" dirty="0"/>
              <a:t>Tekst/video/bilde/tabell/graf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NO" dirty="0"/>
              <a:t>INSPIRIA science center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F19DEA1-B1F4-853E-3FE3-D8B6F516E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36530"/>
            <a:ext cx="10515600" cy="787814"/>
          </a:xfrm>
        </p:spPr>
        <p:txBody>
          <a:bodyPr>
            <a:noAutofit/>
          </a:bodyPr>
          <a:lstStyle>
            <a:lvl1pPr>
              <a:defRPr sz="6000" b="1">
                <a:latin typeface="+mj-lt"/>
              </a:defRPr>
            </a:lvl1pPr>
          </a:lstStyle>
          <a:p>
            <a:r>
              <a:rPr lang="en-GB" dirty="0" err="1"/>
              <a:t>Overskrift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78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3384"/>
            <a:ext cx="10515600" cy="787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0626"/>
            <a:ext cx="10515600" cy="4646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D96AC57-1B33-9C49-76BA-8884BFA927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 err="1"/>
              <a:t>i</a:t>
            </a:r>
            <a:r>
              <a:rPr lang="en-NO" dirty="0"/>
              <a:t>nspiria.no</a:t>
            </a:r>
          </a:p>
        </p:txBody>
      </p:sp>
    </p:spTree>
    <p:extLst>
      <p:ext uri="{BB962C8B-B14F-4D97-AF65-F5344CB8AC3E}">
        <p14:creationId xmlns:p14="http://schemas.microsoft.com/office/powerpoint/2010/main" val="322449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73" r:id="rId3"/>
    <p:sldLayoutId id="2147483700" r:id="rId4"/>
    <p:sldLayoutId id="2147483699" r:id="rId5"/>
    <p:sldLayoutId id="2147483710" r:id="rId6"/>
    <p:sldLayoutId id="2147483711" r:id="rId7"/>
    <p:sldLayoutId id="2147483719" r:id="rId8"/>
    <p:sldLayoutId id="2147483676" r:id="rId9"/>
    <p:sldLayoutId id="2147483708" r:id="rId10"/>
    <p:sldLayoutId id="2147483720" r:id="rId11"/>
    <p:sldLayoutId id="2147483675" r:id="rId12"/>
    <p:sldLayoutId id="2147483707" r:id="rId13"/>
    <p:sldLayoutId id="2147483701" r:id="rId14"/>
    <p:sldLayoutId id="2147483703" r:id="rId15"/>
    <p:sldLayoutId id="2147483706" r:id="rId16"/>
    <p:sldLayoutId id="2147483705" r:id="rId17"/>
    <p:sldLayoutId id="2147483716" r:id="rId18"/>
    <p:sldLayoutId id="2147483677" r:id="rId19"/>
    <p:sldLayoutId id="2147483722" r:id="rId20"/>
    <p:sldLayoutId id="2147483681" r:id="rId21"/>
    <p:sldLayoutId id="2147483713" r:id="rId22"/>
    <p:sldLayoutId id="2147483714" r:id="rId23"/>
    <p:sldLayoutId id="214748371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orient="horz" pos="3906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3840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orient="horz" pos="731" userDrawn="1">
          <p15:clr>
            <a:srgbClr val="F26B43"/>
          </p15:clr>
        </p15:guide>
        <p15:guide id="7" pos="7423" userDrawn="1">
          <p15:clr>
            <a:srgbClr val="F26B43"/>
          </p15:clr>
        </p15:guide>
        <p15:guide id="8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28DED9-AA7E-16B9-3E85-04D4314214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Tilpasning - Motstand</a:t>
            </a:r>
            <a:endParaRPr lang="en-NO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443BE82-C6C0-061B-DBE8-AC510A8C2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b="1" dirty="0"/>
              <a:t>Klar for arbeidsuka; Tilpasning, grenser og det å si ifra.</a:t>
            </a:r>
            <a:endParaRPr lang="nb-NO" dirty="0"/>
          </a:p>
          <a:p>
            <a:endParaRPr lang="en-NO" dirty="0"/>
          </a:p>
        </p:txBody>
      </p:sp>
      <p:pic>
        <p:nvPicPr>
          <p:cNvPr id="2" name="Picture 2" descr="Karriereknappene | HK-dir">
            <a:extLst>
              <a:ext uri="{FF2B5EF4-FFF2-40B4-BE49-F238E27FC236}">
                <a16:creationId xmlns:a16="http://schemas.microsoft.com/office/drawing/2014/main" id="{8A52C1F5-0F7A-C56D-5126-11664FAA6D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29" y="703751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214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77DE4-F1DB-C7B5-37F3-60FBAB56C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Fullfør setningene</a:t>
            </a:r>
            <a:endParaRPr lang="en-NO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E0E60BE-1605-B719-83AD-86218F7FF7A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12372" y="1755627"/>
            <a:ext cx="357020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«Å tilpasse seg betyr at jeg…»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«Å si ifra på en god måte er å…»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«Når jeg er i tvil, kan jeg…»</a:t>
            </a:r>
          </a:p>
        </p:txBody>
      </p:sp>
      <p:pic>
        <p:nvPicPr>
          <p:cNvPr id="5" name="Picture 2" descr="Karriereknappene | HK-dir">
            <a:extLst>
              <a:ext uri="{FF2B5EF4-FFF2-40B4-BE49-F238E27FC236}">
                <a16:creationId xmlns:a16="http://schemas.microsoft.com/office/drawing/2014/main" id="{F2F0E7FC-9114-9187-0128-73F3B81DA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058" y="476361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6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238EE57-B120-F817-F958-3D1CFB68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6530"/>
            <a:ext cx="10515600" cy="787814"/>
          </a:xfrm>
        </p:spPr>
        <p:txBody>
          <a:bodyPr/>
          <a:lstStyle/>
          <a:p>
            <a:r>
              <a:rPr lang="nb-NO" dirty="0"/>
              <a:t>Hva ville du gjort?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BF85237-47BB-EDA0-FB02-D46C85201F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071757"/>
            <a:ext cx="904927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 blir bedt om å rydde doer eller søppelrom, selv om det ikke var planen.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 føler deg usikker og vet ikke hvordan du skal gjøre oppgaven, men tør ikke spørre.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 får høre en voksen snakke negativt om en kunde – og du står rett ved.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 har vondt i ryggen etter å ha løftet kasser, men vil ikke virke lat.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2" descr="Karriereknappene | HK-dir">
            <a:extLst>
              <a:ext uri="{FF2B5EF4-FFF2-40B4-BE49-F238E27FC236}">
                <a16:creationId xmlns:a16="http://schemas.microsoft.com/office/drawing/2014/main" id="{22EBF441-94B7-D9B2-DA11-12F89B5B1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734" y="398951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13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CEA421-FC53-40D6-23BF-73051BB7C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gjør jeg da?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6912D4F-A799-CAA0-E008-ECDCA92A41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561134"/>
            <a:ext cx="7664278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Hva kan jeg gjøre hvis jeg blir bedt om noe jeg ikke er komfortabel med?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Hva bør jeg si hvis jeg ikke forstår en oppgave?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Hvordan vet jeg når det er riktig å si ifra – og til hvem?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Hva kan skje hvis jeg sier ifra – og hva kan skje hvis jeg ikke gjør det?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Hvem kan jeg be om hjelp hvis noe føles feil?</a:t>
            </a:r>
          </a:p>
        </p:txBody>
      </p:sp>
      <p:pic>
        <p:nvPicPr>
          <p:cNvPr id="5" name="Picture 2" descr="Karriereknappene | HK-dir">
            <a:extLst>
              <a:ext uri="{FF2B5EF4-FFF2-40B4-BE49-F238E27FC236}">
                <a16:creationId xmlns:a16="http://schemas.microsoft.com/office/drawing/2014/main" id="{515CBA08-E497-FC18-3F85-3253B0BB4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924" y="536530"/>
            <a:ext cx="1950724" cy="195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372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313425-F21C-B984-D26A-7B6B3E246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 dirty="0"/>
            </a:br>
            <a:r>
              <a:rPr lang="nb-NO" dirty="0"/>
              <a:t>Case: "Oppgaven jeg ikke kan"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A5942A-E5DA-66E4-FEB4-4824A5609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143" y="2324074"/>
            <a:ext cx="10515600" cy="4646337"/>
          </a:xfrm>
        </p:spPr>
        <p:txBody>
          <a:bodyPr/>
          <a:lstStyle/>
          <a:p>
            <a:r>
              <a:rPr lang="nb-NO" dirty="0"/>
              <a:t>En på arbeidsplassen spør deg om å hjelpe til med noe du aldri har gjort før – det virker litt vanskelig og du er redd for å gjøre feil. Du sier ikke noe, men blir stressa. Du vet ikke om du burde prøve eller be om hjelp.</a:t>
            </a:r>
          </a:p>
          <a:p>
            <a:r>
              <a:rPr lang="nb-NO" b="1" dirty="0"/>
              <a:t>Spørsmål til refleksjon:</a:t>
            </a:r>
            <a:endParaRPr lang="nb-NO" dirty="0"/>
          </a:p>
          <a:p>
            <a:r>
              <a:rPr lang="nb-NO" dirty="0"/>
              <a:t>Hva kan du gjøre i denne situasjonen?</a:t>
            </a:r>
          </a:p>
          <a:p>
            <a:r>
              <a:rPr lang="nb-NO" dirty="0"/>
              <a:t>Er det greit å si ifra når man ikke forstår noe?</a:t>
            </a:r>
          </a:p>
          <a:p>
            <a:r>
              <a:rPr lang="nb-NO" dirty="0"/>
              <a:t>Hvordan kan man be om hjelp på en god måte?</a:t>
            </a:r>
          </a:p>
          <a:p>
            <a:endParaRPr lang="nb-NO" dirty="0"/>
          </a:p>
        </p:txBody>
      </p:sp>
      <p:pic>
        <p:nvPicPr>
          <p:cNvPr id="4" name="Picture 2" descr="Karriereknappene | HK-dir">
            <a:extLst>
              <a:ext uri="{FF2B5EF4-FFF2-40B4-BE49-F238E27FC236}">
                <a16:creationId xmlns:a16="http://schemas.microsoft.com/office/drawing/2014/main" id="{6F2E9EC4-79F2-46C2-1932-F268BD82C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838" y="459393"/>
            <a:ext cx="1364816" cy="136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270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951D9-F74A-9449-E9DC-5801BD7ED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003" y="3150485"/>
            <a:ext cx="3279185" cy="46404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F0D87F-2CC2-5F15-6A1C-865A20AE4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78" y="3529698"/>
            <a:ext cx="1992812" cy="282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0B15DA-129E-20DC-D9D5-A857F615C1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868" y="3019888"/>
            <a:ext cx="3463757" cy="490165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2A529049-4D92-5EAF-7814-2E58A98FE0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997" y="1051633"/>
            <a:ext cx="9713498" cy="28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24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SPIRIA blue">
      <a:dk1>
        <a:srgbClr val="0066A0"/>
      </a:dk1>
      <a:lt1>
        <a:srgbClr val="E5F7FF"/>
      </a:lt1>
      <a:dk2>
        <a:srgbClr val="0066A0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mal_blaa_INSPIRIA" id="{E0CE9A63-45A6-9742-8C3E-E3C4A77CC2E2}" vid="{FD4B937F-5B0E-664F-A9B5-89AEA5D286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4382</TotalTime>
  <Words>293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Office Theme</vt:lpstr>
      <vt:lpstr>Tilpasning - Motstand</vt:lpstr>
      <vt:lpstr>Fullfør setningene</vt:lpstr>
      <vt:lpstr>Hva ville du gjort?</vt:lpstr>
      <vt:lpstr>Hva gjør jeg da?</vt:lpstr>
      <vt:lpstr> Case: "Oppgaven jeg ikke kan" </vt:lpstr>
      <vt:lpstr>PowerPoint-presentasjon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Therese Lande Patrick</dc:creator>
  <cp:keywords/>
  <dc:description/>
  <cp:lastModifiedBy>Marianne Moe</cp:lastModifiedBy>
  <cp:revision>15</cp:revision>
  <dcterms:created xsi:type="dcterms:W3CDTF">2025-01-13T13:00:36Z</dcterms:created>
  <dcterms:modified xsi:type="dcterms:W3CDTF">2025-07-03T08:10:32Z</dcterms:modified>
  <cp:category/>
</cp:coreProperties>
</file>