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1143" r:id="rId2"/>
    <p:sldId id="1160" r:id="rId3"/>
    <p:sldId id="1153" r:id="rId4"/>
    <p:sldId id="1118" r:id="rId5"/>
    <p:sldId id="1157" r:id="rId6"/>
    <p:sldId id="1164" r:id="rId7"/>
    <p:sldId id="1159" r:id="rId8"/>
    <p:sldId id="1161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Mørk stil 1 – uthev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9" autoAdjust="0"/>
    <p:restoredTop sz="96437" autoAdjust="0"/>
  </p:normalViewPr>
  <p:slideViewPr>
    <p:cSldViewPr snapToGrid="0" snapToObjects="1">
      <p:cViewPr varScale="1">
        <p:scale>
          <a:sx n="62" d="100"/>
          <a:sy n="62" d="100"/>
        </p:scale>
        <p:origin x="12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2BC28-1781-4837-B22F-A5F64F697AB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4B88-1DA4-4389-8F9A-E22908B73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55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Start modulen med å se denne filmen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0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45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97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Materiell 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74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Materiell 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42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Materiell 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81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«Twist» å utforske valgstrategier. </a:t>
            </a:r>
            <a:r>
              <a:rPr lang="nb-NO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En øvelse der Twist bruks for å skape forståelse for ulike valgstrategier og bevisstgjøring av veisøkers valgpreferanser.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https://kik.kompetansenorge.no/karrierekompetanse?fbclid=IwAR1QkPY1Bq20kCBwDWBOmktlT0QSg7vFBvBmnsyVzTFtvY_HszA_vcYETZQ#/aktiviteter/17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 dirty="0">
              <a:solidFill>
                <a:srgbClr val="000000"/>
              </a:solidFill>
              <a:effectLst/>
              <a:latin typeface="Ubuntu" panose="020B0504030602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38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415554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77242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02341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3812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16406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61067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54031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99281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09613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19478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70025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1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mpetansenorge.no/kvalitet-i-karriere/karrierekompetanse/omrader-for-utforsking-og-laring/?nav=modal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kompetansenorge.no/kvalitet-i-karriere/karrierekompetanse/#menu-item-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1C1E7A4-E375-49C1-952B-342DACD22ECD}"/>
              </a:ext>
            </a:extLst>
          </p:cNvPr>
          <p:cNvSpPr txBox="1">
            <a:spLocks/>
          </p:cNvSpPr>
          <p:nvPr/>
        </p:nvSpPr>
        <p:spPr>
          <a:xfrm>
            <a:off x="961232" y="771373"/>
            <a:ext cx="7820747" cy="1246879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4875" b="1" dirty="0" err="1">
                <a:latin typeface="Calibri" panose="020F0502020204030204" pitchFamily="34" charset="0"/>
                <a:cs typeface="Calibri" panose="020F0502020204030204" pitchFamily="34" charset="0"/>
              </a:rPr>
              <a:t>KoKo</a:t>
            </a:r>
            <a:r>
              <a:rPr lang="nb-NO" sz="4875" b="1" dirty="0">
                <a:latin typeface="Calibri" panose="020F0502020204030204" pitchFamily="34" charset="0"/>
                <a:cs typeface="Calibri" panose="020F0502020204030204" pitchFamily="34" charset="0"/>
              </a:rPr>
              <a:t> – etterarbeid </a:t>
            </a:r>
          </a:p>
          <a:p>
            <a:pPr marL="0" indent="0" algn="ctr">
              <a:buNone/>
            </a:pPr>
            <a:r>
              <a:rPr lang="nb-NO" sz="4225" b="1" dirty="0">
                <a:latin typeface="Calibri" panose="020F0502020204030204" pitchFamily="34" charset="0"/>
                <a:cs typeface="Calibri" panose="020F0502020204030204" pitchFamily="34" charset="0"/>
              </a:rPr>
              <a:t>Ark til utdeling og bruk</a:t>
            </a:r>
          </a:p>
        </p:txBody>
      </p:sp>
      <p:pic>
        <p:nvPicPr>
          <p:cNvPr id="7" name="Picture 2" descr="Relatert bilde">
            <a:extLst>
              <a:ext uri="{FF2B5EF4-FFF2-40B4-BE49-F238E27FC236}">
                <a16:creationId xmlns:a16="http://schemas.microsoft.com/office/drawing/2014/main" id="{6635C1A4-2837-4AF7-9BFD-20DF2747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" y="5470566"/>
            <a:ext cx="1291520" cy="13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vrundet rektangel 4">
            <a:extLst>
              <a:ext uri="{FF2B5EF4-FFF2-40B4-BE49-F238E27FC236}">
                <a16:creationId xmlns:a16="http://schemas.microsoft.com/office/drawing/2014/main" id="{A90EA192-81CF-45F7-A08E-E5413DE95950}"/>
              </a:ext>
            </a:extLst>
          </p:cNvPr>
          <p:cNvSpPr/>
          <p:nvPr/>
        </p:nvSpPr>
        <p:spPr>
          <a:xfrm>
            <a:off x="5338138" y="3670536"/>
            <a:ext cx="3179607" cy="1246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4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</a:rPr>
              <a:t>Min karriere</a:t>
            </a:r>
          </a:p>
        </p:txBody>
      </p:sp>
      <p:sp>
        <p:nvSpPr>
          <p:cNvPr id="15" name="Avrundet rektangel 4">
            <a:extLst>
              <a:ext uri="{FF2B5EF4-FFF2-40B4-BE49-F238E27FC236}">
                <a16:creationId xmlns:a16="http://schemas.microsoft.com/office/drawing/2014/main" id="{01034A1C-4D4E-4324-AFC8-4C50CB12107E}"/>
              </a:ext>
            </a:extLst>
          </p:cNvPr>
          <p:cNvSpPr/>
          <p:nvPr/>
        </p:nvSpPr>
        <p:spPr>
          <a:xfrm>
            <a:off x="5338139" y="2287717"/>
            <a:ext cx="3179607" cy="1246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3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  <a:latin typeface="Calibri" panose="020F0502020204030204"/>
              </a:rPr>
              <a:t>Yrkesvalg</a:t>
            </a:r>
          </a:p>
        </p:txBody>
      </p:sp>
      <p:sp>
        <p:nvSpPr>
          <p:cNvPr id="16" name="Avrundet rektangel 4">
            <a:extLst>
              <a:ext uri="{FF2B5EF4-FFF2-40B4-BE49-F238E27FC236}">
                <a16:creationId xmlns:a16="http://schemas.microsoft.com/office/drawing/2014/main" id="{B59495F3-3B41-4CBC-924B-402769E4FB2D}"/>
              </a:ext>
            </a:extLst>
          </p:cNvPr>
          <p:cNvSpPr/>
          <p:nvPr/>
        </p:nvSpPr>
        <p:spPr>
          <a:xfrm>
            <a:off x="1255761" y="3670536"/>
            <a:ext cx="3179607" cy="1246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2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  <a:latin typeface="Calibri" panose="020F0502020204030204"/>
              </a:rPr>
              <a:t>Hvordan tar du valg?</a:t>
            </a:r>
          </a:p>
        </p:txBody>
      </p:sp>
      <p:sp>
        <p:nvSpPr>
          <p:cNvPr id="17" name="Avrundet rektangel 4">
            <a:extLst>
              <a:ext uri="{FF2B5EF4-FFF2-40B4-BE49-F238E27FC236}">
                <a16:creationId xmlns:a16="http://schemas.microsoft.com/office/drawing/2014/main" id="{FA1B75EF-B9CC-4137-AB1B-C39243B9A6BC}"/>
              </a:ext>
            </a:extLst>
          </p:cNvPr>
          <p:cNvSpPr/>
          <p:nvPr/>
        </p:nvSpPr>
        <p:spPr>
          <a:xfrm>
            <a:off x="1255760" y="2287717"/>
            <a:ext cx="3179607" cy="1246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1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  <a:latin typeface="Calibri" panose="020F0502020204030204"/>
              </a:rPr>
              <a:t>Hvordan bedre egne egenskaper?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CE6CD3F-738F-4B66-9DD1-F530B56A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99" y="6061464"/>
            <a:ext cx="3475061" cy="6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7560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3649112" y="6113623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0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vrundet rektangel 4">
            <a:extLst>
              <a:ext uri="{FF2B5EF4-FFF2-40B4-BE49-F238E27FC236}">
                <a16:creationId xmlns:a16="http://schemas.microsoft.com/office/drawing/2014/main" id="{430DCF63-FE34-45F4-AE85-F7E29254E2BE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992C430-65B1-4167-3485-B49AC0B28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92" y="983323"/>
            <a:ext cx="5704064" cy="3246401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D4DB463-E4D2-AA57-9D59-689BFC109B02}"/>
              </a:ext>
            </a:extLst>
          </p:cNvPr>
          <p:cNvSpPr txBox="1">
            <a:spLocks/>
          </p:cNvSpPr>
          <p:nvPr/>
        </p:nvSpPr>
        <p:spPr>
          <a:xfrm>
            <a:off x="3649112" y="6266023"/>
            <a:ext cx="52487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925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8386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3649112" y="6113623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>
                <a:solidFill>
                  <a:srgbClr val="FFF2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Klassens svar på: Hvordan tar du valg?</a:t>
            </a:r>
            <a:endParaRPr lang="nb-NO" sz="20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vrundet rektangel 4">
            <a:extLst>
              <a:ext uri="{FF2B5EF4-FFF2-40B4-BE49-F238E27FC236}">
                <a16:creationId xmlns:a16="http://schemas.microsoft.com/office/drawing/2014/main" id="{430DCF63-FE34-45F4-AE85-F7E29254E2BE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9840936-DD08-B3B3-4793-B6098DDD4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10764"/>
            <a:ext cx="9906000" cy="423647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D80D803-2EBF-5193-C06B-3366AFEF5FC9}"/>
              </a:ext>
            </a:extLst>
          </p:cNvPr>
          <p:cNvSpPr txBox="1"/>
          <p:nvPr/>
        </p:nvSpPr>
        <p:spPr>
          <a:xfrm rot="20405606">
            <a:off x="430296" y="3009680"/>
            <a:ext cx="87579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Sett her inn klassens resultat som er sendt på mail.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26600470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firkant&#10;&#10;Automatisk generert beskrivelse">
            <a:extLst>
              <a:ext uri="{FF2B5EF4-FFF2-40B4-BE49-F238E27FC236}">
                <a16:creationId xmlns:a16="http://schemas.microsoft.com/office/drawing/2014/main" id="{495B55F4-4516-4847-8EF0-DEAC1E1F2E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64859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45272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graphicFrame>
        <p:nvGraphicFramePr>
          <p:cNvPr id="12" name="Tabell 5">
            <a:extLst>
              <a:ext uri="{FF2B5EF4-FFF2-40B4-BE49-F238E27FC236}">
                <a16:creationId xmlns:a16="http://schemas.microsoft.com/office/drawing/2014/main" id="{4C48BA46-141D-40D0-AB54-08A7B19FE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32907"/>
              </p:ext>
            </p:extLst>
          </p:nvPr>
        </p:nvGraphicFramePr>
        <p:xfrm>
          <a:off x="793448" y="124127"/>
          <a:ext cx="7847390" cy="600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5557">
                  <a:extLst>
                    <a:ext uri="{9D8B030D-6E8A-4147-A177-3AD203B41FA5}">
                      <a16:colId xmlns:a16="http://schemas.microsoft.com/office/drawing/2014/main" val="230080313"/>
                    </a:ext>
                  </a:extLst>
                </a:gridCol>
                <a:gridCol w="6421833">
                  <a:extLst>
                    <a:ext uri="{9D8B030D-6E8A-4147-A177-3AD203B41FA5}">
                      <a16:colId xmlns:a16="http://schemas.microsoft.com/office/drawing/2014/main" val="223075070"/>
                    </a:ext>
                  </a:extLst>
                </a:gridCol>
              </a:tblGrid>
              <a:tr h="1043434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solidFill>
                            <a:schemeClr val="tx1"/>
                          </a:solidFill>
                        </a:rPr>
                        <a:t>Faktorer</a:t>
                      </a:r>
                    </a:p>
                  </a:txBody>
                  <a:tcPr marL="111443" marR="111443" marT="111443" marB="1114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</a:rPr>
                        <a:t>1. Ranger hvordan disse faktorene påvirker ditt VGS-valg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nb-NO" sz="1100" b="1" dirty="0">
                          <a:solidFill>
                            <a:schemeClr val="tx1"/>
                          </a:solidFill>
                        </a:rPr>
                        <a:t>         7 = påvirker deg mest, 1 = påvirker deg minst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</a:rPr>
                        <a:t>2. Skriv en liten kommentar på hvordan det påvirker valget ditt</a:t>
                      </a:r>
                    </a:p>
                  </a:txBody>
                  <a:tcPr marL="111443" marR="111443" marT="111443" marB="1114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70890"/>
                  </a:ext>
                </a:extLst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Egne interesser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85196"/>
                  </a:ext>
                </a:extLst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Venners valg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89970"/>
                  </a:ext>
                </a:extLst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Faglig tilbud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30536"/>
                  </a:ext>
                </a:extLst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Skolens rykte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53446"/>
                  </a:ext>
                </a:extLst>
              </a:tr>
              <a:tr h="731306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Råd fra foresatte 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48770"/>
                  </a:ext>
                </a:extLst>
              </a:tr>
              <a:tr h="731306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Råd fra lærer/rådgiver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80667"/>
                  </a:ext>
                </a:extLst>
              </a:tr>
              <a:tr h="731306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Mulighet for jobb senere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76337"/>
                  </a:ext>
                </a:extLst>
              </a:tr>
            </a:tbl>
          </a:graphicData>
        </a:graphic>
      </p:graphicFrame>
      <p:sp>
        <p:nvSpPr>
          <p:cNvPr id="13" name="Avrundet rektangel 4">
            <a:extLst>
              <a:ext uri="{FF2B5EF4-FFF2-40B4-BE49-F238E27FC236}">
                <a16:creationId xmlns:a16="http://schemas.microsoft.com/office/drawing/2014/main" id="{650E0ABA-2C22-4FF7-B4A0-14896AD0E6BA}"/>
              </a:ext>
            </a:extLst>
          </p:cNvPr>
          <p:cNvSpPr/>
          <p:nvPr/>
        </p:nvSpPr>
        <p:spPr>
          <a:xfrm>
            <a:off x="1015951" y="6282709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</a:t>
            </a:r>
            <a:endParaRPr lang="nb-NO" sz="1138" b="1" dirty="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6B0E19D4-67F1-44C2-867A-52BF887ABBB9}"/>
              </a:ext>
            </a:extLst>
          </p:cNvPr>
          <p:cNvSpPr txBox="1">
            <a:spLocks/>
          </p:cNvSpPr>
          <p:nvPr/>
        </p:nvSpPr>
        <p:spPr>
          <a:xfrm>
            <a:off x="3413147" y="6282709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925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påvirker mitt VGS-valg?</a:t>
            </a:r>
          </a:p>
        </p:txBody>
      </p:sp>
    </p:spTree>
    <p:extLst>
      <p:ext uri="{BB962C8B-B14F-4D97-AF65-F5344CB8AC3E}">
        <p14:creationId xmlns:p14="http://schemas.microsoft.com/office/powerpoint/2010/main" val="272260864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3513699" y="6123163"/>
            <a:ext cx="4927041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>
                <a:solidFill>
                  <a:srgbClr val="FFF2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Klassens svar på: Hvem er viktigst i ditt valg av utdanningsprogram/studie? </a:t>
            </a:r>
            <a:endParaRPr lang="nb-NO" sz="20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vrundet rektangel 4">
            <a:extLst>
              <a:ext uri="{FF2B5EF4-FFF2-40B4-BE49-F238E27FC236}">
                <a16:creationId xmlns:a16="http://schemas.microsoft.com/office/drawing/2014/main" id="{3AA234B2-333D-CD95-ED47-4573EC677D33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A5A1379-AA76-4819-82EA-1AAC32B9B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10764"/>
            <a:ext cx="9906000" cy="423647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EC1F756-1E42-ED06-0387-858E62BFF6AD}"/>
              </a:ext>
            </a:extLst>
          </p:cNvPr>
          <p:cNvSpPr txBox="1"/>
          <p:nvPr/>
        </p:nvSpPr>
        <p:spPr>
          <a:xfrm rot="20405606">
            <a:off x="430296" y="3009680"/>
            <a:ext cx="87579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Sett her inn klassens resultat som er sendt på mail.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39644497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532539" y="624508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solidFill>
                  <a:srgbClr val="FFF2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tar du valg?</a:t>
            </a:r>
            <a:r>
              <a:rPr lang="nb-NO" dirty="0">
                <a:solidFill>
                  <a:srgbClr val="FFF2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vrundet rektangel 4">
            <a:extLst>
              <a:ext uri="{FF2B5EF4-FFF2-40B4-BE49-F238E27FC236}">
                <a16:creationId xmlns:a16="http://schemas.microsoft.com/office/drawing/2014/main" id="{4DE80AD9-F232-A8E5-6EAB-435E7F146644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2CA0415-EDE7-1463-67A7-C5FE7EF38474}"/>
              </a:ext>
            </a:extLst>
          </p:cNvPr>
          <p:cNvSpPr txBox="1"/>
          <p:nvPr/>
        </p:nvSpPr>
        <p:spPr>
          <a:xfrm>
            <a:off x="506466" y="1279341"/>
            <a:ext cx="8467623" cy="4333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tar du valg, og hva har vært/er din typiske valgstrategi?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har du grepet det an når du skulle ta valg tidligere?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har hjulpet deg i valgprosesser (mennesker, kunnskap og ting du gjorde)?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opplever du selv spiller inn på dine valg?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tror du spiller inn på andres valg?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tilfeldigheter har hatt innflytelse på valg du har gjort?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tilfeldigheter, det som er utenfor din kontroll påvirke ditt liv?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legge til rette for at «gode» tilfeldigheter kan skje?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Flere av spørsmålene er hentet fra: </a:t>
            </a:r>
            <a:b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https://www.kompetansenorge.no/kvalitet-i-karriere/karrierekompetanse/omrader-for-utforsking-og-laring/?nav=modal4</a:t>
            </a: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967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vrundet rektangel 4">
            <a:extLst>
              <a:ext uri="{FF2B5EF4-FFF2-40B4-BE49-F238E27FC236}">
                <a16:creationId xmlns:a16="http://schemas.microsoft.com/office/drawing/2014/main" id="{FB7CBE77-34AF-A907-43D6-175AAF59FB7E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pic>
        <p:nvPicPr>
          <p:cNvPr id="6" name="Picture 2" descr="Fra akademisk boble til ordinært arbeidsmarked | Veilederforum.no">
            <a:extLst>
              <a:ext uri="{FF2B5EF4-FFF2-40B4-BE49-F238E27FC236}">
                <a16:creationId xmlns:a16="http://schemas.microsoft.com/office/drawing/2014/main" id="{31233602-E75B-4239-5B55-1C6AF4F4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85" y="970081"/>
            <a:ext cx="3898597" cy="38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C672C72-0D05-7DBC-097A-7BC2E67A6758}"/>
              </a:ext>
            </a:extLst>
          </p:cNvPr>
          <p:cNvSpPr txBox="1"/>
          <p:nvPr/>
        </p:nvSpPr>
        <p:spPr>
          <a:xfrm>
            <a:off x="325199" y="1212707"/>
            <a:ext cx="5494886" cy="50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fremtiden påvirkes av valget du gjør nå, og i så fall: positivt eller negativt?</a:t>
            </a:r>
            <a:endParaRPr lang="nb-NO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lenge varer arbeidslivet?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Tror dere vi vil ha det samme synet på hva som er viktigst hele arbeidslivet?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med en </a:t>
            </a: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fremtidsplan? Kan det være positivt? Hvordan? Kan det være negativt? Hvordan?</a:t>
            </a:r>
          </a:p>
          <a:p>
            <a:pPr lvl="0">
              <a:lnSpc>
                <a:spcPct val="107000"/>
              </a:lnSpc>
            </a:pPr>
            <a:endParaRPr lang="nb-NO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mer utforskning og læring, u</a:t>
            </a: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tforsk ordparene:</a:t>
            </a:r>
            <a:r>
              <a:rPr lang="nb-NO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https://www.kompetansenorge.no/kvalitet-i-karriere/karrierekompetanse/#menu-item-2</a:t>
            </a:r>
            <a:endParaRPr lang="nb-NO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nb-NO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36C7FCD-FF46-05D3-1337-58FCDE854CEC}"/>
              </a:ext>
            </a:extLst>
          </p:cNvPr>
          <p:cNvSpPr txBox="1"/>
          <p:nvPr/>
        </p:nvSpPr>
        <p:spPr>
          <a:xfrm>
            <a:off x="592391" y="739249"/>
            <a:ext cx="5026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800" dirty="0">
                <a:solidFill>
                  <a:srgbClr val="FFF2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tar du valg?</a:t>
            </a:r>
            <a:r>
              <a:rPr lang="nb-NO" sz="2800" dirty="0">
                <a:solidFill>
                  <a:srgbClr val="FFF2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28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2931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3649112" y="6113623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0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vrundet rektangel 4">
            <a:extLst>
              <a:ext uri="{FF2B5EF4-FFF2-40B4-BE49-F238E27FC236}">
                <a16:creationId xmlns:a16="http://schemas.microsoft.com/office/drawing/2014/main" id="{430DCF63-FE34-45F4-AE85-F7E29254E2BE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pic>
        <p:nvPicPr>
          <p:cNvPr id="2" name="Picture 2" descr="Smakstest av den nye twist-biten Eclairs - Twist vraker gammel favoritt og  slipper inn fransk nykommer: - Den har god karamellsmak">
            <a:extLst>
              <a:ext uri="{FF2B5EF4-FFF2-40B4-BE49-F238E27FC236}">
                <a16:creationId xmlns:a16="http://schemas.microsoft.com/office/drawing/2014/main" id="{2009AF25-830D-C9B5-220B-7DE77677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4" y="1132390"/>
            <a:ext cx="5995610" cy="44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EFEC082-44D0-E886-5FAF-011D9412D8E3}"/>
              </a:ext>
            </a:extLst>
          </p:cNvPr>
          <p:cNvSpPr txBox="1"/>
          <p:nvPr/>
        </p:nvSpPr>
        <p:spPr>
          <a:xfrm>
            <a:off x="850974" y="597901"/>
            <a:ext cx="465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Ekstraoppgave: TWIST-øvelse</a:t>
            </a:r>
          </a:p>
        </p:txBody>
      </p:sp>
    </p:spTree>
    <p:extLst>
      <p:ext uri="{BB962C8B-B14F-4D97-AF65-F5344CB8AC3E}">
        <p14:creationId xmlns:p14="http://schemas.microsoft.com/office/powerpoint/2010/main" val="262592141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2360</TotalTime>
  <Words>478</Words>
  <Application>Microsoft Office PowerPoint</Application>
  <PresentationFormat>A4 (210 x 297 mm)</PresentationFormat>
  <Paragraphs>74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Source Sans Pro</vt:lpstr>
      <vt:lpstr>Ubuntu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tilpasse Sarpsborg leveransen?</dc:title>
  <dc:creator>Geir Endregard</dc:creator>
  <cp:lastModifiedBy>Marlene Mothes</cp:lastModifiedBy>
  <cp:revision>103</cp:revision>
  <dcterms:created xsi:type="dcterms:W3CDTF">2020-12-16T07:49:21Z</dcterms:created>
  <dcterms:modified xsi:type="dcterms:W3CDTF">2023-10-13T12:24:34Z</dcterms:modified>
</cp:coreProperties>
</file>